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9" r:id="rId2"/>
    <p:sldId id="301" r:id="rId3"/>
    <p:sldId id="257" r:id="rId4"/>
    <p:sldId id="276" r:id="rId5"/>
    <p:sldId id="298" r:id="rId6"/>
    <p:sldId id="258" r:id="rId7"/>
    <p:sldId id="277" r:id="rId8"/>
    <p:sldId id="270" r:id="rId9"/>
    <p:sldId id="283" r:id="rId10"/>
    <p:sldId id="297" r:id="rId11"/>
    <p:sldId id="256" r:id="rId12"/>
    <p:sldId id="303" r:id="rId13"/>
    <p:sldId id="271" r:id="rId14"/>
    <p:sldId id="292" r:id="rId15"/>
    <p:sldId id="300" r:id="rId16"/>
    <p:sldId id="259" r:id="rId17"/>
    <p:sldId id="293" r:id="rId18"/>
    <p:sldId id="260" r:id="rId19"/>
    <p:sldId id="302" r:id="rId20"/>
    <p:sldId id="274" r:id="rId21"/>
    <p:sldId id="280" r:id="rId22"/>
    <p:sldId id="287" r:id="rId23"/>
    <p:sldId id="269" r:id="rId24"/>
    <p:sldId id="284" r:id="rId25"/>
    <p:sldId id="296" r:id="rId26"/>
    <p:sldId id="285" r:id="rId27"/>
    <p:sldId id="286" r:id="rId28"/>
    <p:sldId id="264" r:id="rId29"/>
    <p:sldId id="294" r:id="rId30"/>
    <p:sldId id="265" r:id="rId31"/>
    <p:sldId id="295" r:id="rId32"/>
    <p:sldId id="261" r:id="rId33"/>
    <p:sldId id="289" r:id="rId34"/>
    <p:sldId id="290" r:id="rId35"/>
    <p:sldId id="282" r:id="rId36"/>
    <p:sldId id="281" r:id="rId3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참고자료(header,footer등)" id="{5AC363EA-160F-4BEB-9E49-76FAEEEBC2C0}">
          <p14:sldIdLst>
            <p14:sldId id="299"/>
            <p14:sldId id="301"/>
            <p14:sldId id="257"/>
            <p14:sldId id="276"/>
            <p14:sldId id="298"/>
            <p14:sldId id="258"/>
            <p14:sldId id="277"/>
          </p14:sldIdLst>
        </p14:section>
        <p14:section name="공통" id="{4F81CB4B-6EEE-4CBC-BCB6-AA9787D29855}">
          <p14:sldIdLst>
            <p14:sldId id="270"/>
            <p14:sldId id="283"/>
            <p14:sldId id="297"/>
          </p14:sldIdLst>
        </p14:section>
        <p14:section name="회원관리" id="{7993E7AE-8A15-45D8-BFAF-F7ED27EDEDA6}">
          <p14:sldIdLst>
            <p14:sldId id="256"/>
            <p14:sldId id="303"/>
            <p14:sldId id="271"/>
            <p14:sldId id="292"/>
            <p14:sldId id="300"/>
          </p14:sldIdLst>
        </p14:section>
        <p14:section name="시공사례관리" id="{AE10BDE7-5FF4-44F3-A87A-D4AF86B0BD38}">
          <p14:sldIdLst>
            <p14:sldId id="259"/>
            <p14:sldId id="293"/>
            <p14:sldId id="260"/>
            <p14:sldId id="302"/>
            <p14:sldId id="274"/>
          </p14:sldIdLst>
        </p14:section>
        <p14:section name="내정보관리" id="{44F29072-CC63-4728-8E55-25AE906AC586}">
          <p14:sldIdLst>
            <p14:sldId id="280"/>
            <p14:sldId id="287"/>
            <p14:sldId id="269"/>
          </p14:sldIdLst>
        </p14:section>
        <p14:section name="방정보관리" id="{7CCA1AA5-B51E-479B-85E1-4C0816646656}">
          <p14:sldIdLst>
            <p14:sldId id="284"/>
            <p14:sldId id="296"/>
            <p14:sldId id="285"/>
            <p14:sldId id="286"/>
          </p14:sldIdLst>
        </p14:section>
        <p14:section name="업체정보관리" id="{E4B58872-CBC4-463A-9A40-6D0D6F8A402A}">
          <p14:sldIdLst>
            <p14:sldId id="264"/>
            <p14:sldId id="294"/>
            <p14:sldId id="265"/>
            <p14:sldId id="295"/>
          </p14:sldIdLst>
        </p14:section>
        <p14:section name="컨설팅정보관리" id="{9C83755D-5899-43B0-B06C-27B469A7E9BE}">
          <p14:sldIdLst>
            <p14:sldId id="261"/>
            <p14:sldId id="289"/>
            <p14:sldId id="290"/>
          </p14:sldIdLst>
        </p14:section>
        <p14:section name="etc" id="{C72689AB-8747-4573-A518-480BABB1FB30}">
          <p14:sldIdLst>
            <p14:sldId id="282"/>
            <p14:sldId id="28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F8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19" autoAdjust="0"/>
    <p:restoredTop sz="94660"/>
  </p:normalViewPr>
  <p:slideViewPr>
    <p:cSldViewPr snapToGrid="0">
      <p:cViewPr varScale="1">
        <p:scale>
          <a:sx n="72" d="100"/>
          <a:sy n="72" d="100"/>
        </p:scale>
        <p:origin x="90" y="61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58C4C-0AD1-401A-BF71-A7C9FA342567}" type="datetimeFigureOut">
              <a:rPr lang="ko-KR" altLang="en-US" smtClean="0"/>
              <a:t>2016-11-15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9E073-50CF-4D6A-B768-0E1E0F75EE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55912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58C4C-0AD1-401A-BF71-A7C9FA342567}" type="datetimeFigureOut">
              <a:rPr lang="ko-KR" altLang="en-US" smtClean="0"/>
              <a:t>2016-11-15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9E073-50CF-4D6A-B768-0E1E0F75EE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30444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58C4C-0AD1-401A-BF71-A7C9FA342567}" type="datetimeFigureOut">
              <a:rPr lang="ko-KR" altLang="en-US" smtClean="0"/>
              <a:t>2016-11-15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9E073-50CF-4D6A-B768-0E1E0F75EE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57380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58C4C-0AD1-401A-BF71-A7C9FA342567}" type="datetimeFigureOut">
              <a:rPr lang="ko-KR" altLang="en-US" smtClean="0"/>
              <a:t>2016-11-15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9E073-50CF-4D6A-B768-0E1E0F75EE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48763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58C4C-0AD1-401A-BF71-A7C9FA342567}" type="datetimeFigureOut">
              <a:rPr lang="ko-KR" altLang="en-US" smtClean="0"/>
              <a:t>2016-11-15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9E073-50CF-4D6A-B768-0E1E0F75EE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94719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58C4C-0AD1-401A-BF71-A7C9FA342567}" type="datetimeFigureOut">
              <a:rPr lang="ko-KR" altLang="en-US" smtClean="0"/>
              <a:t>2016-11-15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9E073-50CF-4D6A-B768-0E1E0F75EE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53768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58C4C-0AD1-401A-BF71-A7C9FA342567}" type="datetimeFigureOut">
              <a:rPr lang="ko-KR" altLang="en-US" smtClean="0"/>
              <a:t>2016-11-15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9E073-50CF-4D6A-B768-0E1E0F75EE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36134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58C4C-0AD1-401A-BF71-A7C9FA342567}" type="datetimeFigureOut">
              <a:rPr lang="ko-KR" altLang="en-US" smtClean="0"/>
              <a:t>2016-11-15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9E073-50CF-4D6A-B768-0E1E0F75EE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04847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58C4C-0AD1-401A-BF71-A7C9FA342567}" type="datetimeFigureOut">
              <a:rPr lang="ko-KR" altLang="en-US" smtClean="0"/>
              <a:t>2016-11-15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9E073-50CF-4D6A-B768-0E1E0F75EE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33675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58C4C-0AD1-401A-BF71-A7C9FA342567}" type="datetimeFigureOut">
              <a:rPr lang="ko-KR" altLang="en-US" smtClean="0"/>
              <a:t>2016-11-15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9E073-50CF-4D6A-B768-0E1E0F75EE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82606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58C4C-0AD1-401A-BF71-A7C9FA342567}" type="datetimeFigureOut">
              <a:rPr lang="ko-KR" altLang="en-US" smtClean="0"/>
              <a:t>2016-11-15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9E073-50CF-4D6A-B768-0E1E0F75EE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29826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658C4C-0AD1-401A-BF71-A7C9FA342567}" type="datetimeFigureOut">
              <a:rPr lang="ko-KR" altLang="en-US" smtClean="0"/>
              <a:t>2016-11-15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D9E073-50CF-4D6A-B768-0E1E0F75EE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56022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postcodify.poesis.kr/guide/jquery_plugin" TargetMode="External"/><Relationship Id="rId4" Type="http://schemas.openxmlformats.org/officeDocument/2006/relationships/hyperlink" Target="https://www.zigbang.com/items1/6398587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4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38.pn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45.png"/><Relationship Id="rId4" Type="http://schemas.openxmlformats.org/officeDocument/2006/relationships/hyperlink" Target="https://www.zigbang.com/items1/6398587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openxmlformats.org/officeDocument/2006/relationships/image" Target="../media/image4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3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JPG"/><Relationship Id="rId5" Type="http://schemas.openxmlformats.org/officeDocument/2006/relationships/image" Target="../media/image59.JPG"/><Relationship Id="rId4" Type="http://schemas.openxmlformats.org/officeDocument/2006/relationships/image" Target="../media/image58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62214" y="250679"/>
            <a:ext cx="1944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메인 페이지</a:t>
            </a:r>
            <a:endParaRPr lang="ko-KR" alt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3078859" y="5697878"/>
            <a:ext cx="1944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사용 파일명 </a:t>
            </a:r>
            <a:r>
              <a:rPr lang="en-US" altLang="ko-KR" dirty="0" smtClean="0"/>
              <a:t>: 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524" y="831124"/>
            <a:ext cx="5884362" cy="538842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989197" y="5513212"/>
            <a:ext cx="17969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 smtClean="0"/>
              <a:t>클릭시</a:t>
            </a:r>
            <a:r>
              <a:rPr lang="ko-KR" altLang="en-US" sz="1400" dirty="0" smtClean="0"/>
              <a:t> 세션 확인 후</a:t>
            </a:r>
            <a:endParaRPr lang="en-US" altLang="ko-KR" sz="1400" dirty="0" smtClean="0"/>
          </a:p>
          <a:p>
            <a:r>
              <a:rPr lang="ko-KR" altLang="en-US" sz="1400" dirty="0" smtClean="0"/>
              <a:t>없으면 로그인 </a:t>
            </a:r>
            <a:r>
              <a:rPr lang="ko-KR" altLang="en-US" sz="1400" dirty="0" err="1" smtClean="0"/>
              <a:t>ㄱㄱ</a:t>
            </a:r>
            <a:endParaRPr lang="ko-KR" altLang="en-US" sz="1400" dirty="0"/>
          </a:p>
        </p:txBody>
      </p:sp>
      <p:cxnSp>
        <p:nvCxnSpPr>
          <p:cNvPr id="9" name="꺾인 연결선 8"/>
          <p:cNvCxnSpPr/>
          <p:nvPr/>
        </p:nvCxnSpPr>
        <p:spPr>
          <a:xfrm>
            <a:off x="5801829" y="5681971"/>
            <a:ext cx="1187368" cy="1590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6395513" y="113185"/>
            <a:ext cx="553939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&lt; </a:t>
            </a:r>
            <a:r>
              <a:rPr lang="ko-KR" altLang="en-US" b="1" dirty="0" smtClean="0"/>
              <a:t>참고사항 </a:t>
            </a:r>
            <a:r>
              <a:rPr lang="en-US" altLang="ko-KR" b="1" dirty="0" smtClean="0"/>
              <a:t>&gt;</a:t>
            </a:r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향후에는 인테리어분야와 방 보여주기 분야를 나눠야 할 것 같다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메인페이지를</a:t>
            </a:r>
            <a:r>
              <a:rPr lang="ko-KR" altLang="en-US" dirty="0" smtClean="0"/>
              <a:t> </a:t>
            </a:r>
            <a:r>
              <a:rPr lang="en-US" altLang="ko-KR" dirty="0" smtClean="0"/>
              <a:t>2</a:t>
            </a:r>
            <a:r>
              <a:rPr lang="ko-KR" altLang="en-US" dirty="0" smtClean="0"/>
              <a:t>가지로 나누자</a:t>
            </a:r>
            <a:r>
              <a:rPr lang="en-US" altLang="ko-KR" dirty="0" smtClean="0"/>
              <a:t>,</a:t>
            </a:r>
          </a:p>
          <a:p>
            <a:r>
              <a:rPr lang="en-US" altLang="ko-KR" dirty="0" smtClean="0"/>
              <a:t>Ex&gt; </a:t>
            </a:r>
            <a:r>
              <a:rPr lang="ko-KR" altLang="en-US" dirty="0" err="1" smtClean="0"/>
              <a:t>아늑한집</a:t>
            </a:r>
            <a:r>
              <a:rPr lang="ko-KR" altLang="en-US" dirty="0" smtClean="0"/>
              <a:t> 인테리어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아늑한집</a:t>
            </a:r>
            <a:r>
              <a:rPr lang="ko-KR" altLang="en-US" dirty="0" smtClean="0"/>
              <a:t> 임대분양정보</a:t>
            </a:r>
            <a:r>
              <a:rPr lang="en-US" altLang="ko-KR" dirty="0" smtClean="0"/>
              <a:t>)</a:t>
            </a:r>
            <a:endParaRPr lang="en-US" altLang="ko-KR" dirty="0"/>
          </a:p>
          <a:p>
            <a:pPr marL="285750" indent="-285750">
              <a:buFontTx/>
              <a:buChar char="-"/>
            </a:pPr>
            <a:endParaRPr lang="en-US" altLang="ko-KR" dirty="0"/>
          </a:p>
        </p:txBody>
      </p:sp>
      <p:sp>
        <p:nvSpPr>
          <p:cNvPr id="19" name="TextBox 18"/>
          <p:cNvSpPr txBox="1"/>
          <p:nvPr/>
        </p:nvSpPr>
        <p:spPr>
          <a:xfrm>
            <a:off x="4818902" y="6134101"/>
            <a:ext cx="2832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demo-construction.html</a:t>
            </a:r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3301495" y="6168698"/>
            <a:ext cx="1944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사용 파일명 </a:t>
            </a:r>
            <a:r>
              <a:rPr lang="en-US" altLang="ko-KR" dirty="0" smtClean="0"/>
              <a:t>: </a:t>
            </a:r>
            <a:endParaRPr lang="ko-KR" altLang="en-US" dirty="0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2183" y="1688182"/>
            <a:ext cx="5242725" cy="3644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696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872686" y="338276"/>
            <a:ext cx="4068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시공사례관리</a:t>
            </a:r>
            <a:r>
              <a:rPr lang="en-US" altLang="ko-KR" b="1" dirty="0"/>
              <a:t> </a:t>
            </a:r>
            <a:r>
              <a:rPr lang="en-US" altLang="ko-KR" b="1" dirty="0" smtClean="0"/>
              <a:t>– </a:t>
            </a:r>
            <a:r>
              <a:rPr lang="ko-KR" altLang="en-US" b="1" dirty="0" smtClean="0"/>
              <a:t>최근 본 </a:t>
            </a:r>
            <a:r>
              <a:rPr lang="ko-KR" altLang="en-US" b="1" dirty="0" err="1" smtClean="0"/>
              <a:t>방정보</a:t>
            </a:r>
            <a:r>
              <a:rPr lang="ko-KR" altLang="en-US" b="1" dirty="0" smtClean="0"/>
              <a:t> 조회</a:t>
            </a:r>
            <a:endParaRPr lang="ko-KR" alt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4940979" y="5933361"/>
            <a:ext cx="5363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blog-masonry-2.html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379304" y="5933361"/>
            <a:ext cx="1944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사용 파일명 </a:t>
            </a:r>
            <a:r>
              <a:rPr lang="en-US" altLang="ko-KR" dirty="0" smtClean="0"/>
              <a:t>: </a:t>
            </a:r>
            <a:endParaRPr lang="ko-KR" altLang="en-US" dirty="0"/>
          </a:p>
        </p:txBody>
      </p:sp>
      <p:cxnSp>
        <p:nvCxnSpPr>
          <p:cNvPr id="10" name="직선 화살표 연결선 9"/>
          <p:cNvCxnSpPr/>
          <p:nvPr/>
        </p:nvCxnSpPr>
        <p:spPr>
          <a:xfrm>
            <a:off x="4145573" y="3275872"/>
            <a:ext cx="1543061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8954" y="454974"/>
            <a:ext cx="5291312" cy="5251277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509239" y="4595434"/>
            <a:ext cx="372167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/>
              <a:t>쿠키나 로컬스토리지로 구현한다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(10</a:t>
            </a:r>
            <a:r>
              <a:rPr lang="ko-KR" altLang="en-US" dirty="0" smtClean="0"/>
              <a:t>개나 </a:t>
            </a:r>
            <a:r>
              <a:rPr lang="en-US" altLang="ko-KR" dirty="0" smtClean="0"/>
              <a:t>20</a:t>
            </a:r>
            <a:r>
              <a:rPr lang="ko-KR" altLang="en-US" dirty="0" smtClean="0"/>
              <a:t>개 단위로 최신 정보만 저장되게 한다</a:t>
            </a:r>
            <a:r>
              <a:rPr lang="en-US" altLang="ko-KR" dirty="0" smtClean="0"/>
              <a:t>.)</a:t>
            </a:r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473165" y="1217620"/>
            <a:ext cx="3672408" cy="317051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4" name="그룹 13"/>
          <p:cNvGrpSpPr/>
          <p:nvPr/>
        </p:nvGrpSpPr>
        <p:grpSpPr>
          <a:xfrm>
            <a:off x="689189" y="1421398"/>
            <a:ext cx="3168352" cy="2811754"/>
            <a:chOff x="467544" y="1616554"/>
            <a:chExt cx="3168352" cy="1812446"/>
          </a:xfrm>
        </p:grpSpPr>
        <p:sp>
          <p:nvSpPr>
            <p:cNvPr id="15" name="직사각형 14"/>
            <p:cNvSpPr/>
            <p:nvPr/>
          </p:nvSpPr>
          <p:spPr>
            <a:xfrm>
              <a:off x="467544" y="1616554"/>
              <a:ext cx="3168352" cy="181244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611560" y="1700809"/>
              <a:ext cx="2880320" cy="669237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대표 </a:t>
              </a:r>
              <a:r>
                <a:rPr lang="ko-KR" altLang="en-US" dirty="0" err="1" smtClean="0"/>
                <a:t>미리보기</a:t>
              </a:r>
              <a:r>
                <a:rPr lang="ko-KR" altLang="en-US" dirty="0" smtClean="0"/>
                <a:t> 사진</a:t>
              </a:r>
              <a:endParaRPr lang="ko-KR" altLang="en-US" dirty="0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611560" y="2780928"/>
              <a:ext cx="2880320" cy="538180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주소</a:t>
              </a:r>
              <a:r>
                <a:rPr lang="en-US" altLang="ko-KR" dirty="0" smtClean="0"/>
                <a:t>, </a:t>
              </a:r>
              <a:r>
                <a:rPr lang="ko-KR" altLang="en-US" dirty="0" smtClean="0"/>
                <a:t>가격</a:t>
              </a:r>
              <a:r>
                <a:rPr lang="en-US" altLang="ko-KR" dirty="0" smtClean="0"/>
                <a:t>, </a:t>
              </a:r>
              <a:r>
                <a:rPr lang="ko-KR" altLang="en-US" dirty="0" smtClean="0"/>
                <a:t>월세</a:t>
              </a:r>
              <a:r>
                <a:rPr lang="en-US" altLang="ko-KR" dirty="0" smtClean="0"/>
                <a:t>, </a:t>
              </a:r>
              <a:r>
                <a:rPr lang="ko-KR" altLang="en-US" dirty="0" smtClean="0"/>
                <a:t>층수</a:t>
              </a:r>
              <a:endParaRPr lang="en-US" altLang="ko-KR" dirty="0" smtClean="0"/>
            </a:p>
          </p:txBody>
        </p:sp>
      </p:grpSp>
      <p:sp>
        <p:nvSpPr>
          <p:cNvPr id="18" name="직사각형 17"/>
          <p:cNvSpPr/>
          <p:nvPr/>
        </p:nvSpPr>
        <p:spPr>
          <a:xfrm>
            <a:off x="833205" y="2621251"/>
            <a:ext cx="2880320" cy="462494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제목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748289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720286" y="185876"/>
            <a:ext cx="3329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회원가입 </a:t>
            </a:r>
            <a:r>
              <a:rPr lang="en-US" altLang="ko-KR" b="1" dirty="0" smtClean="0"/>
              <a:t>- </a:t>
            </a:r>
            <a:r>
              <a:rPr lang="ko-KR" altLang="en-US" b="1" dirty="0" smtClean="0"/>
              <a:t>회원가입</a:t>
            </a:r>
            <a:r>
              <a:rPr lang="en-US" altLang="ko-KR" b="1" dirty="0" smtClean="0"/>
              <a:t>(</a:t>
            </a:r>
            <a:r>
              <a:rPr lang="ko-KR" altLang="en-US" b="1" dirty="0" smtClean="0"/>
              <a:t>현재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0302" y="6100873"/>
            <a:ext cx="1944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사용 파일명 </a:t>
            </a:r>
            <a:r>
              <a:rPr lang="en-US" altLang="ko-KR" dirty="0" smtClean="0"/>
              <a:t>: 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757946" y="5823874"/>
            <a:ext cx="39696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login-register.html</a:t>
            </a:r>
          </a:p>
          <a:p>
            <a:r>
              <a:rPr lang="en-US" altLang="ko-KR" dirty="0" smtClean="0"/>
              <a:t>+</a:t>
            </a:r>
            <a:r>
              <a:rPr lang="en-US" altLang="ko-KR" dirty="0" err="1" smtClean="0"/>
              <a:t>recaptcha</a:t>
            </a:r>
            <a:endParaRPr lang="en-US" altLang="ko-KR" dirty="0" smtClean="0"/>
          </a:p>
          <a:p>
            <a:r>
              <a:rPr lang="en-US" altLang="ko-KR" dirty="0" smtClean="0"/>
              <a:t>(contact-recaptcha.html </a:t>
            </a:r>
            <a:r>
              <a:rPr lang="ko-KR" altLang="en-US" dirty="0" smtClean="0"/>
              <a:t>참고</a:t>
            </a:r>
            <a:r>
              <a:rPr lang="en-US" altLang="ko-KR" dirty="0" smtClean="0"/>
              <a:t>)</a:t>
            </a:r>
            <a:endParaRPr lang="en-US" altLang="ko-KR" dirty="0"/>
          </a:p>
        </p:txBody>
      </p:sp>
      <p:pic>
        <p:nvPicPr>
          <p:cNvPr id="14" name="Picture 2" descr="C:\Users\joyounghyeon76\Desktop\캡처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96"/>
          <a:stretch/>
        </p:blipFill>
        <p:spPr bwMode="auto">
          <a:xfrm>
            <a:off x="5971760" y="1377003"/>
            <a:ext cx="4351282" cy="3902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4055302" y="2300591"/>
            <a:ext cx="1681842" cy="3509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일반 회원</a:t>
            </a:r>
            <a:endParaRPr lang="ko-KR" altLang="en-US" sz="1400" dirty="0"/>
          </a:p>
        </p:txBody>
      </p:sp>
      <p:sp>
        <p:nvSpPr>
          <p:cNvPr id="11" name="직사각형 10"/>
          <p:cNvSpPr/>
          <p:nvPr/>
        </p:nvSpPr>
        <p:spPr>
          <a:xfrm>
            <a:off x="4055302" y="2769771"/>
            <a:ext cx="1681842" cy="3509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시공 업체</a:t>
            </a:r>
            <a:endParaRPr lang="ko-KR" altLang="en-US" sz="1400" dirty="0"/>
          </a:p>
        </p:txBody>
      </p:sp>
      <p:sp>
        <p:nvSpPr>
          <p:cNvPr id="15" name="직사각형 14"/>
          <p:cNvSpPr/>
          <p:nvPr/>
        </p:nvSpPr>
        <p:spPr>
          <a:xfrm>
            <a:off x="4055302" y="3215909"/>
            <a:ext cx="1681842" cy="3509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임대 업체</a:t>
            </a:r>
            <a:endParaRPr lang="ko-KR" altLang="en-US" sz="1400" dirty="0"/>
          </a:p>
        </p:txBody>
      </p:sp>
      <p:sp>
        <p:nvSpPr>
          <p:cNvPr id="4" name="직사각형 3"/>
          <p:cNvSpPr/>
          <p:nvPr/>
        </p:nvSpPr>
        <p:spPr>
          <a:xfrm>
            <a:off x="2530459" y="2668621"/>
            <a:ext cx="164327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- 회원 종류</a:t>
            </a:r>
          </a:p>
          <a:p>
            <a:r>
              <a:rPr lang="ko-KR" altLang="en-US" dirty="0"/>
              <a:t>0 : 관리자</a:t>
            </a:r>
          </a:p>
          <a:p>
            <a:r>
              <a:rPr lang="ko-KR" altLang="en-US" dirty="0"/>
              <a:t>1 : 일반 회원</a:t>
            </a:r>
          </a:p>
          <a:p>
            <a:r>
              <a:rPr lang="ko-KR" altLang="en-US" dirty="0"/>
              <a:t>2 : 시공업체</a:t>
            </a:r>
          </a:p>
          <a:p>
            <a:r>
              <a:rPr lang="ko-KR" altLang="en-US" dirty="0"/>
              <a:t>3 : 임대업체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8147401" y="4754280"/>
            <a:ext cx="1681842" cy="3509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/>
              <a:t>recaptcha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63906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720286" y="185876"/>
            <a:ext cx="3329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회원가입 </a:t>
            </a:r>
            <a:r>
              <a:rPr lang="en-US" altLang="ko-KR" b="1" dirty="0" smtClean="0"/>
              <a:t>- </a:t>
            </a:r>
            <a:r>
              <a:rPr lang="ko-KR" altLang="en-US" b="1" dirty="0" smtClean="0"/>
              <a:t>회원가입</a:t>
            </a:r>
            <a:r>
              <a:rPr lang="en-US" altLang="ko-KR" b="1" dirty="0" smtClean="0"/>
              <a:t>(</a:t>
            </a:r>
            <a:r>
              <a:rPr lang="ko-KR" altLang="en-US" b="1" dirty="0" smtClean="0"/>
              <a:t>향후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0302" y="6100873"/>
            <a:ext cx="1944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사용 파일명 </a:t>
            </a:r>
            <a:r>
              <a:rPr lang="en-US" altLang="ko-KR" dirty="0" smtClean="0"/>
              <a:t>: 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757946" y="5823874"/>
            <a:ext cx="39696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login-register.html</a:t>
            </a:r>
          </a:p>
          <a:p>
            <a:r>
              <a:rPr lang="en-US" altLang="ko-KR" dirty="0" smtClean="0"/>
              <a:t>+</a:t>
            </a:r>
            <a:r>
              <a:rPr lang="en-US" altLang="ko-KR" dirty="0" err="1" smtClean="0"/>
              <a:t>recaptcha</a:t>
            </a:r>
            <a:endParaRPr lang="en-US" altLang="ko-KR" dirty="0" smtClean="0"/>
          </a:p>
          <a:p>
            <a:r>
              <a:rPr lang="en-US" altLang="ko-KR" dirty="0" smtClean="0"/>
              <a:t>(contact-recaptcha.html </a:t>
            </a:r>
            <a:r>
              <a:rPr lang="ko-KR" altLang="en-US" dirty="0" smtClean="0"/>
              <a:t>참고</a:t>
            </a:r>
            <a:r>
              <a:rPr lang="en-US" altLang="ko-KR" dirty="0" smtClean="0"/>
              <a:t>)</a:t>
            </a:r>
            <a:endParaRPr lang="en-US" altLang="ko-KR" dirty="0"/>
          </a:p>
        </p:txBody>
      </p:sp>
      <p:pic>
        <p:nvPicPr>
          <p:cNvPr id="14" name="Picture 2" descr="C:\Users\joyounghyeon76\Desktop\캡처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96"/>
          <a:stretch/>
        </p:blipFill>
        <p:spPr bwMode="auto">
          <a:xfrm>
            <a:off x="7084944" y="1509513"/>
            <a:ext cx="4351282" cy="3902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5168486" y="2433101"/>
            <a:ext cx="1681842" cy="3509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일반 회원</a:t>
            </a:r>
            <a:endParaRPr lang="ko-KR" altLang="en-US" sz="1400" dirty="0"/>
          </a:p>
        </p:txBody>
      </p:sp>
      <p:sp>
        <p:nvSpPr>
          <p:cNvPr id="11" name="직사각형 10"/>
          <p:cNvSpPr/>
          <p:nvPr/>
        </p:nvSpPr>
        <p:spPr>
          <a:xfrm>
            <a:off x="5168486" y="2902281"/>
            <a:ext cx="1681842" cy="3509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시공 업체</a:t>
            </a:r>
            <a:endParaRPr lang="ko-KR" altLang="en-US" sz="1400" dirty="0"/>
          </a:p>
        </p:txBody>
      </p:sp>
      <p:sp>
        <p:nvSpPr>
          <p:cNvPr id="15" name="직사각형 14"/>
          <p:cNvSpPr/>
          <p:nvPr/>
        </p:nvSpPr>
        <p:spPr>
          <a:xfrm>
            <a:off x="5168486" y="4468737"/>
            <a:ext cx="1681842" cy="3509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임대 업체</a:t>
            </a:r>
            <a:endParaRPr lang="ko-KR" altLang="en-US" sz="1400" dirty="0"/>
          </a:p>
        </p:txBody>
      </p:sp>
      <p:sp>
        <p:nvSpPr>
          <p:cNvPr id="4" name="직사각형 3"/>
          <p:cNvSpPr/>
          <p:nvPr/>
        </p:nvSpPr>
        <p:spPr>
          <a:xfrm>
            <a:off x="3643643" y="2801131"/>
            <a:ext cx="164327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- 회원 종류</a:t>
            </a:r>
          </a:p>
          <a:p>
            <a:r>
              <a:rPr lang="ko-KR" altLang="en-US" dirty="0"/>
              <a:t>0 : 관리자</a:t>
            </a:r>
          </a:p>
          <a:p>
            <a:r>
              <a:rPr lang="ko-KR" altLang="en-US" dirty="0"/>
              <a:t>1 : 일반 회원</a:t>
            </a:r>
          </a:p>
          <a:p>
            <a:r>
              <a:rPr lang="ko-KR" altLang="en-US" dirty="0"/>
              <a:t>2 : 시공업체</a:t>
            </a:r>
          </a:p>
          <a:p>
            <a:r>
              <a:rPr lang="ko-KR" altLang="en-US" dirty="0"/>
              <a:t>3 : 임대업체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180399" y="729876"/>
            <a:ext cx="4408972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&lt; </a:t>
            </a:r>
            <a:r>
              <a:rPr lang="ko-KR" altLang="en-US" b="1" dirty="0" smtClean="0"/>
              <a:t>참고사항 </a:t>
            </a:r>
            <a:r>
              <a:rPr lang="en-US" altLang="ko-KR" b="1" dirty="0" smtClean="0"/>
              <a:t>&gt;</a:t>
            </a:r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향후에는 </a:t>
            </a:r>
            <a:r>
              <a:rPr lang="ko-KR" altLang="en-US" b="1" dirty="0" smtClean="0"/>
              <a:t>인테리어분야</a:t>
            </a:r>
            <a:r>
              <a:rPr lang="ko-KR" altLang="en-US" dirty="0" smtClean="0"/>
              <a:t>로 접속한 경우에는 </a:t>
            </a:r>
            <a:r>
              <a:rPr lang="en-US" altLang="ko-KR" dirty="0" smtClean="0"/>
              <a:t>“</a:t>
            </a:r>
            <a:r>
              <a:rPr lang="ko-KR" altLang="en-US" dirty="0" smtClean="0"/>
              <a:t>일반회원</a:t>
            </a:r>
            <a:r>
              <a:rPr lang="en-US" altLang="ko-KR" dirty="0" smtClean="0"/>
              <a:t>, </a:t>
            </a:r>
            <a:r>
              <a:rPr lang="ko-KR" altLang="en-US" dirty="0" smtClean="0"/>
              <a:t>시공업체</a:t>
            </a:r>
            <a:r>
              <a:rPr lang="en-US" altLang="ko-KR" dirty="0" smtClean="0"/>
              <a:t>＂</a:t>
            </a:r>
            <a:r>
              <a:rPr lang="ko-KR" altLang="en-US" dirty="0" smtClean="0"/>
              <a:t>로 가입을 받고</a:t>
            </a:r>
            <a:r>
              <a:rPr lang="en-US" altLang="ko-KR" dirty="0" smtClean="0"/>
              <a:t>, </a:t>
            </a:r>
            <a:r>
              <a:rPr lang="ko-KR" altLang="en-US" b="1" dirty="0" smtClean="0"/>
              <a:t>임대분양분야</a:t>
            </a:r>
            <a:r>
              <a:rPr lang="ko-KR" altLang="en-US" dirty="0" smtClean="0"/>
              <a:t>로 접속한 경우에는 </a:t>
            </a:r>
            <a:r>
              <a:rPr lang="en-US" altLang="ko-KR" dirty="0" smtClean="0"/>
              <a:t>“</a:t>
            </a:r>
            <a:r>
              <a:rPr lang="ko-KR" altLang="en-US" dirty="0" smtClean="0"/>
              <a:t>일반회원</a:t>
            </a:r>
            <a:r>
              <a:rPr lang="en-US" altLang="ko-KR" dirty="0" smtClean="0"/>
              <a:t>, </a:t>
            </a:r>
            <a:r>
              <a:rPr lang="ko-KR" altLang="en-US" dirty="0" smtClean="0"/>
              <a:t>임대업체</a:t>
            </a:r>
            <a:r>
              <a:rPr lang="en-US" altLang="ko-KR" dirty="0" smtClean="0"/>
              <a:t>＂</a:t>
            </a:r>
            <a:r>
              <a:rPr lang="ko-KR" altLang="en-US" dirty="0" smtClean="0"/>
              <a:t>로 가입 보기를 나눠야 한다</a:t>
            </a:r>
            <a:r>
              <a:rPr lang="en-US" altLang="ko-KR" dirty="0" smtClean="0"/>
              <a:t>.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5168486" y="4023467"/>
            <a:ext cx="1681842" cy="3509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일반 회원</a:t>
            </a:r>
            <a:endParaRPr lang="ko-KR" altLang="en-US" sz="1400" dirty="0"/>
          </a:p>
        </p:txBody>
      </p:sp>
      <p:sp>
        <p:nvSpPr>
          <p:cNvPr id="5" name="직사각형 4"/>
          <p:cNvSpPr/>
          <p:nvPr/>
        </p:nvSpPr>
        <p:spPr>
          <a:xfrm>
            <a:off x="5077901" y="2086148"/>
            <a:ext cx="18630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 smtClean="0"/>
              <a:t>인테리어분야 </a:t>
            </a:r>
            <a:r>
              <a:rPr lang="ko-KR" altLang="en-US" sz="1400" dirty="0" err="1" smtClean="0"/>
              <a:t>가입시</a:t>
            </a:r>
            <a:endParaRPr lang="en-US" altLang="ko-KR" sz="1400" dirty="0"/>
          </a:p>
        </p:txBody>
      </p:sp>
      <p:sp>
        <p:nvSpPr>
          <p:cNvPr id="19" name="직사각형 18"/>
          <p:cNvSpPr/>
          <p:nvPr/>
        </p:nvSpPr>
        <p:spPr>
          <a:xfrm>
            <a:off x="5077901" y="3704831"/>
            <a:ext cx="18630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 smtClean="0"/>
              <a:t>임대분양분야 </a:t>
            </a:r>
            <a:r>
              <a:rPr lang="ko-KR" altLang="en-US" sz="1400" dirty="0" err="1" smtClean="0"/>
              <a:t>가입시</a:t>
            </a:r>
            <a:endParaRPr lang="en-US" altLang="ko-KR" sz="1400" dirty="0"/>
          </a:p>
        </p:txBody>
      </p:sp>
      <p:sp>
        <p:nvSpPr>
          <p:cNvPr id="20" name="직사각형 19"/>
          <p:cNvSpPr/>
          <p:nvPr/>
        </p:nvSpPr>
        <p:spPr>
          <a:xfrm>
            <a:off x="9260585" y="4886790"/>
            <a:ext cx="1681842" cy="3509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/>
              <a:t>recaptcha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48780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495" y="898108"/>
            <a:ext cx="3582557" cy="231987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20286" y="185876"/>
            <a:ext cx="3953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회원관리 </a:t>
            </a:r>
            <a:r>
              <a:rPr lang="en-US" altLang="ko-KR" b="1" dirty="0" smtClean="0"/>
              <a:t>– </a:t>
            </a:r>
            <a:r>
              <a:rPr lang="ko-KR" altLang="en-US" b="1" dirty="0" smtClean="0"/>
              <a:t>회원정보 수정화면</a:t>
            </a:r>
            <a:r>
              <a:rPr lang="en-US" altLang="ko-KR" b="1" dirty="0" smtClean="0"/>
              <a:t>(</a:t>
            </a:r>
            <a:r>
              <a:rPr lang="ko-KR" altLang="en-US" b="1" dirty="0" smtClean="0"/>
              <a:t>기존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208747" y="5122116"/>
            <a:ext cx="28325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contact-recaptcha.html</a:t>
            </a:r>
            <a:endParaRPr lang="en-US" altLang="ko-KR" dirty="0" smtClean="0"/>
          </a:p>
          <a:p>
            <a:r>
              <a:rPr lang="en-US" altLang="ko-KR" dirty="0" smtClean="0"/>
              <a:t>+ contact-file.html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495" y="3297116"/>
            <a:ext cx="3605953" cy="3349869"/>
          </a:xfrm>
          <a:prstGeom prst="rect">
            <a:avLst/>
          </a:prstGeom>
        </p:spPr>
      </p:pic>
      <p:pic>
        <p:nvPicPr>
          <p:cNvPr id="3074" name="Picture 2" descr="C:\Users\joyounghyeon76\Desktop\후르츠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0906" y="62753"/>
            <a:ext cx="5407238" cy="5059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직선 화살표 연결선 2"/>
          <p:cNvCxnSpPr/>
          <p:nvPr/>
        </p:nvCxnSpPr>
        <p:spPr>
          <a:xfrm>
            <a:off x="4419600" y="2592434"/>
            <a:ext cx="1452282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690099" y="5122116"/>
            <a:ext cx="1944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사용 파일명 </a:t>
            </a:r>
            <a:r>
              <a:rPr lang="en-US" altLang="ko-KR" dirty="0" smtClean="0"/>
              <a:t>: 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989691" y="898108"/>
            <a:ext cx="1184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일반 회원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3071307" y="3376219"/>
            <a:ext cx="148478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사업주 회원</a:t>
            </a:r>
            <a:endParaRPr lang="en-US" altLang="ko-KR" dirty="0" smtClean="0"/>
          </a:p>
          <a:p>
            <a:r>
              <a:rPr lang="en-US" altLang="ko-KR" sz="1200" dirty="0" smtClean="0"/>
              <a:t>(</a:t>
            </a:r>
            <a:r>
              <a:rPr lang="ko-KR" altLang="en-US" sz="1200" dirty="0" smtClean="0"/>
              <a:t>다음 페이지 참고</a:t>
            </a:r>
            <a:r>
              <a:rPr lang="en-US" altLang="ko-KR" sz="1200" dirty="0" smtClean="0"/>
              <a:t>)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465714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06273" y="1530763"/>
            <a:ext cx="5444414" cy="488924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11951" y="1976674"/>
            <a:ext cx="1490566" cy="3905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716213" y="1997888"/>
            <a:ext cx="9190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/>
              <a:t>업체명</a:t>
            </a:r>
            <a:endParaRPr lang="en-US" altLang="ko-KR" sz="1200" dirty="0"/>
          </a:p>
        </p:txBody>
      </p:sp>
      <p:sp>
        <p:nvSpPr>
          <p:cNvPr id="7" name="TextBox 6"/>
          <p:cNvSpPr txBox="1"/>
          <p:nvPr/>
        </p:nvSpPr>
        <p:spPr>
          <a:xfrm>
            <a:off x="712717" y="2500095"/>
            <a:ext cx="8444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/>
              <a:t>대표명</a:t>
            </a:r>
            <a:endParaRPr lang="en-US" altLang="ko-KR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698718" y="3845890"/>
            <a:ext cx="8444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사업자 등록번호</a:t>
            </a:r>
            <a:endParaRPr lang="en-US" altLang="ko-KR" sz="1200" dirty="0"/>
          </a:p>
        </p:txBody>
      </p:sp>
      <p:sp>
        <p:nvSpPr>
          <p:cNvPr id="9" name="직사각형 8"/>
          <p:cNvSpPr/>
          <p:nvPr/>
        </p:nvSpPr>
        <p:spPr>
          <a:xfrm>
            <a:off x="1635277" y="2446224"/>
            <a:ext cx="1490566" cy="3905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1635277" y="3980185"/>
            <a:ext cx="1490566" cy="3905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761543" y="4549521"/>
            <a:ext cx="8444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사업장 위치</a:t>
            </a:r>
            <a:endParaRPr lang="en-US" altLang="ko-KR" sz="1200" dirty="0"/>
          </a:p>
        </p:txBody>
      </p:sp>
      <p:sp>
        <p:nvSpPr>
          <p:cNvPr id="12" name="TextBox 11"/>
          <p:cNvSpPr txBox="1"/>
          <p:nvPr/>
        </p:nvSpPr>
        <p:spPr>
          <a:xfrm>
            <a:off x="730206" y="5066655"/>
            <a:ext cx="8444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주 시공 사례</a:t>
            </a:r>
            <a:endParaRPr lang="en-US" altLang="ko-KR" sz="1200" dirty="0"/>
          </a:p>
        </p:txBody>
      </p:sp>
      <p:sp>
        <p:nvSpPr>
          <p:cNvPr id="13" name="직사각형 12"/>
          <p:cNvSpPr/>
          <p:nvPr/>
        </p:nvSpPr>
        <p:spPr>
          <a:xfrm>
            <a:off x="1674490" y="4561349"/>
            <a:ext cx="4042930" cy="3905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우편번호 </a:t>
            </a:r>
            <a:r>
              <a:rPr lang="en-US" altLang="ko-KR" dirty="0" smtClean="0"/>
              <a:t>API </a:t>
            </a:r>
            <a:r>
              <a:rPr lang="ko-KR" altLang="en-US" dirty="0" smtClean="0"/>
              <a:t>이용</a:t>
            </a:r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1688924" y="5027783"/>
            <a:ext cx="4028495" cy="3905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2922442" y="6071266"/>
            <a:ext cx="623840" cy="5140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수정 완료</a:t>
            </a:r>
            <a:endParaRPr lang="ko-KR" altLang="en-US" sz="1400" dirty="0"/>
          </a:p>
        </p:txBody>
      </p:sp>
      <p:sp>
        <p:nvSpPr>
          <p:cNvPr id="16" name="직사각형 15"/>
          <p:cNvSpPr/>
          <p:nvPr/>
        </p:nvSpPr>
        <p:spPr>
          <a:xfrm>
            <a:off x="4189534" y="1998442"/>
            <a:ext cx="1490566" cy="3905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3293795" y="2019656"/>
            <a:ext cx="9190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주요 시공 분야</a:t>
            </a:r>
            <a:endParaRPr lang="en-US" altLang="ko-KR" sz="1200" dirty="0"/>
          </a:p>
        </p:txBody>
      </p:sp>
      <p:sp>
        <p:nvSpPr>
          <p:cNvPr id="18" name="직사각형 17"/>
          <p:cNvSpPr/>
          <p:nvPr/>
        </p:nvSpPr>
        <p:spPr>
          <a:xfrm>
            <a:off x="4212859" y="2571019"/>
            <a:ext cx="1490566" cy="3236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3270470" y="2534335"/>
            <a:ext cx="9190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짧은 회사소개</a:t>
            </a:r>
            <a:endParaRPr lang="en-US" altLang="ko-KR" sz="1200" dirty="0"/>
          </a:p>
        </p:txBody>
      </p:sp>
      <p:sp>
        <p:nvSpPr>
          <p:cNvPr id="20" name="TextBox 19"/>
          <p:cNvSpPr txBox="1"/>
          <p:nvPr/>
        </p:nvSpPr>
        <p:spPr>
          <a:xfrm>
            <a:off x="3204376" y="5457202"/>
            <a:ext cx="10084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회사 소개 대표 이미지</a:t>
            </a:r>
            <a:endParaRPr lang="en-US" altLang="ko-KR" sz="1200" dirty="0"/>
          </a:p>
        </p:txBody>
      </p:sp>
      <p:sp>
        <p:nvSpPr>
          <p:cNvPr id="21" name="직사각형 20"/>
          <p:cNvSpPr/>
          <p:nvPr/>
        </p:nvSpPr>
        <p:spPr>
          <a:xfrm>
            <a:off x="4232102" y="5528320"/>
            <a:ext cx="1490566" cy="3905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6241909" y="1767056"/>
            <a:ext cx="2734595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&lt; </a:t>
            </a:r>
            <a:r>
              <a:rPr lang="ko-KR" altLang="en-US" b="1" dirty="0" smtClean="0"/>
              <a:t>참고사항 </a:t>
            </a:r>
            <a:r>
              <a:rPr lang="en-US" altLang="ko-KR" b="1" dirty="0" smtClean="0"/>
              <a:t>&gt;</a:t>
            </a:r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일반 회원은 </a:t>
            </a:r>
            <a:r>
              <a:rPr lang="en-US" altLang="ko-KR" dirty="0" smtClean="0"/>
              <a:t>email, password, telephone, </a:t>
            </a:r>
            <a:r>
              <a:rPr lang="ko-KR" altLang="en-US" dirty="0" smtClean="0"/>
              <a:t>이름 수정이 가능하다</a:t>
            </a:r>
            <a:r>
              <a:rPr lang="en-US" altLang="ko-KR" dirty="0" smtClean="0"/>
              <a:t>.</a:t>
            </a:r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사업주 회원은 </a:t>
            </a:r>
            <a:r>
              <a:rPr lang="en-US" altLang="ko-KR" dirty="0" smtClean="0"/>
              <a:t>“</a:t>
            </a:r>
            <a:r>
              <a:rPr lang="ko-KR" altLang="en-US" dirty="0" smtClean="0"/>
              <a:t>일반회원 정보</a:t>
            </a:r>
            <a:r>
              <a:rPr lang="en-US" altLang="ko-KR" dirty="0" smtClean="0"/>
              <a:t>“ + “</a:t>
            </a:r>
            <a:r>
              <a:rPr lang="ko-KR" altLang="en-US" dirty="0" smtClean="0"/>
              <a:t>사업주 회원 정보</a:t>
            </a:r>
            <a:r>
              <a:rPr lang="en-US" altLang="ko-KR" dirty="0" smtClean="0"/>
              <a:t>＂</a:t>
            </a:r>
            <a:r>
              <a:rPr lang="ko-KR" altLang="en-US" dirty="0" smtClean="0"/>
              <a:t>를 수정한다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en-US" altLang="ko-KR" dirty="0" smtClean="0"/>
              <a:t>- </a:t>
            </a:r>
            <a:r>
              <a:rPr lang="ko-KR" altLang="en-US" dirty="0"/>
              <a:t>사업주회원 정보 입력화면에서 큰 </a:t>
            </a:r>
            <a:r>
              <a:rPr lang="ko-KR" altLang="en-US" dirty="0" err="1"/>
              <a:t>변화없이</a:t>
            </a:r>
            <a:r>
              <a:rPr lang="ko-KR" altLang="en-US" dirty="0"/>
              <a:t> 회원정보조회 후 가져온 정보에서 </a:t>
            </a:r>
            <a:r>
              <a:rPr lang="ko-KR" altLang="en-US" dirty="0" err="1"/>
              <a:t>비밀번호란만</a:t>
            </a:r>
            <a:r>
              <a:rPr lang="ko-KR" altLang="en-US" dirty="0"/>
              <a:t> 비어둔 상태로 유지 </a:t>
            </a:r>
          </a:p>
        </p:txBody>
      </p:sp>
      <p:sp>
        <p:nvSpPr>
          <p:cNvPr id="25" name="제목 1"/>
          <p:cNvSpPr txBox="1">
            <a:spLocks/>
          </p:cNvSpPr>
          <p:nvPr/>
        </p:nvSpPr>
        <p:spPr>
          <a:xfrm>
            <a:off x="2279576" y="332658"/>
            <a:ext cx="7772400" cy="8640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dirty="0" smtClean="0"/>
              <a:t>회원관리</a:t>
            </a:r>
            <a:r>
              <a:rPr lang="en-US" altLang="ko-KR" sz="3600" dirty="0" smtClean="0"/>
              <a:t>(</a:t>
            </a:r>
            <a:r>
              <a:rPr lang="ko-KR" altLang="en-US" sz="3600" dirty="0" smtClean="0"/>
              <a:t>사업주회원</a:t>
            </a:r>
            <a:r>
              <a:rPr lang="en-US" altLang="ko-KR" sz="3600" dirty="0" smtClean="0"/>
              <a:t>)</a:t>
            </a:r>
          </a:p>
          <a:p>
            <a:r>
              <a:rPr lang="ko-KR" altLang="en-US" sz="3600" dirty="0" smtClean="0"/>
              <a:t>사업주 회원 </a:t>
            </a:r>
            <a:r>
              <a:rPr lang="en-US" altLang="ko-KR" sz="3600" dirty="0" smtClean="0"/>
              <a:t>– </a:t>
            </a:r>
            <a:r>
              <a:rPr lang="ko-KR" altLang="en-US" sz="3600" dirty="0" smtClean="0"/>
              <a:t>시공업체정보 </a:t>
            </a:r>
            <a:r>
              <a:rPr lang="ko-KR" altLang="en-US" sz="3600" dirty="0" err="1" smtClean="0"/>
              <a:t>수정시</a:t>
            </a:r>
            <a:r>
              <a:rPr lang="ko-KR" altLang="en-US" sz="3600" dirty="0" smtClean="0"/>
              <a:t> 입력 정보</a:t>
            </a:r>
            <a:endParaRPr lang="ko-KR" altLang="en-US" sz="3600" dirty="0"/>
          </a:p>
        </p:txBody>
      </p:sp>
      <p:sp>
        <p:nvSpPr>
          <p:cNvPr id="22" name="TextBox 21"/>
          <p:cNvSpPr txBox="1"/>
          <p:nvPr/>
        </p:nvSpPr>
        <p:spPr>
          <a:xfrm>
            <a:off x="3271190" y="3910394"/>
            <a:ext cx="8444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사업</a:t>
            </a:r>
            <a:endParaRPr lang="en-US" altLang="ko-KR" sz="1200" dirty="0" smtClean="0"/>
          </a:p>
          <a:p>
            <a:r>
              <a:rPr lang="ko-KR" altLang="en-US" sz="1200" dirty="0" smtClean="0"/>
              <a:t>연락처</a:t>
            </a:r>
            <a:endParaRPr lang="en-US" altLang="ko-KR" sz="1200" dirty="0"/>
          </a:p>
        </p:txBody>
      </p:sp>
      <p:sp>
        <p:nvSpPr>
          <p:cNvPr id="23" name="직사각형 22"/>
          <p:cNvSpPr/>
          <p:nvPr/>
        </p:nvSpPr>
        <p:spPr>
          <a:xfrm>
            <a:off x="4162263" y="4005443"/>
            <a:ext cx="1490566" cy="3905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1635277" y="2968334"/>
            <a:ext cx="4031664" cy="7838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692888" y="2931650"/>
            <a:ext cx="9190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회사소개</a:t>
            </a:r>
            <a:endParaRPr lang="en-US" altLang="ko-KR" sz="1200" dirty="0"/>
          </a:p>
        </p:txBody>
      </p:sp>
      <p:sp>
        <p:nvSpPr>
          <p:cNvPr id="28" name="TextBox 27"/>
          <p:cNvSpPr txBox="1"/>
          <p:nvPr/>
        </p:nvSpPr>
        <p:spPr>
          <a:xfrm>
            <a:off x="712717" y="5499611"/>
            <a:ext cx="10084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회사 로고 이미지</a:t>
            </a:r>
            <a:endParaRPr lang="en-US" altLang="ko-KR" sz="1200" dirty="0"/>
          </a:p>
        </p:txBody>
      </p:sp>
      <p:sp>
        <p:nvSpPr>
          <p:cNvPr id="29" name="직사각형 28"/>
          <p:cNvSpPr/>
          <p:nvPr/>
        </p:nvSpPr>
        <p:spPr>
          <a:xfrm>
            <a:off x="1740443" y="5570729"/>
            <a:ext cx="1490566" cy="3905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3669547" y="6072008"/>
            <a:ext cx="623840" cy="5140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취소</a:t>
            </a:r>
            <a:endParaRPr lang="ko-KR" altLang="en-US" sz="1400" dirty="0"/>
          </a:p>
        </p:txBody>
      </p:sp>
      <p:sp>
        <p:nvSpPr>
          <p:cNvPr id="2" name="직사각형 1"/>
          <p:cNvSpPr/>
          <p:nvPr/>
        </p:nvSpPr>
        <p:spPr>
          <a:xfrm>
            <a:off x="2341642" y="1530772"/>
            <a:ext cx="20617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“</a:t>
            </a:r>
            <a:r>
              <a:rPr lang="ko-KR" altLang="en-US" dirty="0" smtClean="0"/>
              <a:t>시공업체</a:t>
            </a:r>
            <a:r>
              <a:rPr lang="en-US" altLang="ko-KR" dirty="0" smtClean="0"/>
              <a:t>”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가입시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8819" y="1911900"/>
            <a:ext cx="2590607" cy="4006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734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190083" y="1522812"/>
            <a:ext cx="5444414" cy="488924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2295761" y="1968723"/>
            <a:ext cx="1490566" cy="3905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400023" y="1989937"/>
            <a:ext cx="9190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/>
              <a:t>업체명</a:t>
            </a:r>
            <a:endParaRPr lang="en-US" altLang="ko-KR" sz="1200" dirty="0"/>
          </a:p>
        </p:txBody>
      </p:sp>
      <p:sp>
        <p:nvSpPr>
          <p:cNvPr id="7" name="TextBox 6"/>
          <p:cNvSpPr txBox="1"/>
          <p:nvPr/>
        </p:nvSpPr>
        <p:spPr>
          <a:xfrm>
            <a:off x="1396527" y="2492144"/>
            <a:ext cx="8444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/>
              <a:t>대표명</a:t>
            </a:r>
            <a:endParaRPr lang="en-US" altLang="ko-KR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1382528" y="3837939"/>
            <a:ext cx="8444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사업자 등록번호</a:t>
            </a:r>
            <a:endParaRPr lang="en-US" altLang="ko-KR" sz="1200" dirty="0"/>
          </a:p>
        </p:txBody>
      </p:sp>
      <p:sp>
        <p:nvSpPr>
          <p:cNvPr id="9" name="직사각형 8"/>
          <p:cNvSpPr/>
          <p:nvPr/>
        </p:nvSpPr>
        <p:spPr>
          <a:xfrm>
            <a:off x="2319087" y="2438273"/>
            <a:ext cx="1490566" cy="3905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2319087" y="3972234"/>
            <a:ext cx="1490566" cy="3905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445353" y="4541570"/>
            <a:ext cx="8444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사업장 위치</a:t>
            </a:r>
            <a:endParaRPr lang="en-US" altLang="ko-KR" sz="1200" dirty="0"/>
          </a:p>
        </p:txBody>
      </p:sp>
      <p:sp>
        <p:nvSpPr>
          <p:cNvPr id="12" name="TextBox 11"/>
          <p:cNvSpPr txBox="1"/>
          <p:nvPr/>
        </p:nvSpPr>
        <p:spPr>
          <a:xfrm>
            <a:off x="1414016" y="5058704"/>
            <a:ext cx="8444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주 임대 지역</a:t>
            </a:r>
            <a:endParaRPr lang="en-US" altLang="ko-KR" sz="1200" dirty="0"/>
          </a:p>
        </p:txBody>
      </p:sp>
      <p:sp>
        <p:nvSpPr>
          <p:cNvPr id="13" name="직사각형 12"/>
          <p:cNvSpPr/>
          <p:nvPr/>
        </p:nvSpPr>
        <p:spPr>
          <a:xfrm>
            <a:off x="2358300" y="4553398"/>
            <a:ext cx="4042930" cy="3905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우편번호 </a:t>
            </a:r>
            <a:r>
              <a:rPr lang="en-US" altLang="ko-KR" dirty="0" smtClean="0"/>
              <a:t>API </a:t>
            </a:r>
            <a:r>
              <a:rPr lang="ko-KR" altLang="en-US" dirty="0" smtClean="0"/>
              <a:t>이용</a:t>
            </a:r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2372734" y="5019832"/>
            <a:ext cx="4028495" cy="3905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3606252" y="6063315"/>
            <a:ext cx="623840" cy="5140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수정 완료</a:t>
            </a:r>
            <a:endParaRPr lang="ko-KR" altLang="en-US" sz="1400" dirty="0"/>
          </a:p>
        </p:txBody>
      </p:sp>
      <p:sp>
        <p:nvSpPr>
          <p:cNvPr id="16" name="직사각형 15"/>
          <p:cNvSpPr/>
          <p:nvPr/>
        </p:nvSpPr>
        <p:spPr>
          <a:xfrm>
            <a:off x="4873344" y="1990491"/>
            <a:ext cx="1490566" cy="3905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3956452" y="1987711"/>
            <a:ext cx="9190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주요 임대 분야</a:t>
            </a:r>
            <a:endParaRPr lang="en-US" altLang="ko-KR" sz="1200" dirty="0"/>
          </a:p>
        </p:txBody>
      </p:sp>
      <p:sp>
        <p:nvSpPr>
          <p:cNvPr id="18" name="직사각형 17"/>
          <p:cNvSpPr/>
          <p:nvPr/>
        </p:nvSpPr>
        <p:spPr>
          <a:xfrm>
            <a:off x="4896669" y="2563068"/>
            <a:ext cx="1490566" cy="3236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3954280" y="2501597"/>
            <a:ext cx="9190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짧은 회사소개</a:t>
            </a:r>
            <a:endParaRPr lang="en-US" altLang="ko-KR" sz="1200" dirty="0"/>
          </a:p>
        </p:txBody>
      </p:sp>
      <p:sp>
        <p:nvSpPr>
          <p:cNvPr id="20" name="TextBox 19"/>
          <p:cNvSpPr txBox="1"/>
          <p:nvPr/>
        </p:nvSpPr>
        <p:spPr>
          <a:xfrm>
            <a:off x="3888186" y="5449251"/>
            <a:ext cx="10084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회사 소개 대표 이미지</a:t>
            </a:r>
            <a:endParaRPr lang="en-US" altLang="ko-KR" sz="1200" dirty="0"/>
          </a:p>
        </p:txBody>
      </p:sp>
      <p:sp>
        <p:nvSpPr>
          <p:cNvPr id="21" name="직사각형 20"/>
          <p:cNvSpPr/>
          <p:nvPr/>
        </p:nvSpPr>
        <p:spPr>
          <a:xfrm>
            <a:off x="4915912" y="5520369"/>
            <a:ext cx="1490566" cy="3905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6667713" y="1640285"/>
            <a:ext cx="2734595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&lt; </a:t>
            </a:r>
            <a:r>
              <a:rPr lang="ko-KR" altLang="en-US" b="1" dirty="0" smtClean="0"/>
              <a:t>참고사항 </a:t>
            </a:r>
            <a:r>
              <a:rPr lang="en-US" altLang="ko-KR" b="1" dirty="0" smtClean="0"/>
              <a:t>&gt;</a:t>
            </a:r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일반 회원은 </a:t>
            </a:r>
            <a:r>
              <a:rPr lang="en-US" altLang="ko-KR" dirty="0" smtClean="0"/>
              <a:t>email, password, telephone, </a:t>
            </a:r>
            <a:r>
              <a:rPr lang="ko-KR" altLang="en-US" dirty="0" smtClean="0"/>
              <a:t>이름 수정이 가능하다</a:t>
            </a:r>
            <a:r>
              <a:rPr lang="en-US" altLang="ko-KR" dirty="0" smtClean="0"/>
              <a:t>.</a:t>
            </a:r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사업주 회원은 </a:t>
            </a:r>
            <a:r>
              <a:rPr lang="en-US" altLang="ko-KR" dirty="0" smtClean="0"/>
              <a:t>“</a:t>
            </a:r>
            <a:r>
              <a:rPr lang="ko-KR" altLang="en-US" dirty="0" smtClean="0"/>
              <a:t>일반회원 정보</a:t>
            </a:r>
            <a:r>
              <a:rPr lang="en-US" altLang="ko-KR" dirty="0" smtClean="0"/>
              <a:t>“ + “</a:t>
            </a:r>
            <a:r>
              <a:rPr lang="ko-KR" altLang="en-US" dirty="0" smtClean="0"/>
              <a:t>사업주 회원 정보</a:t>
            </a:r>
            <a:r>
              <a:rPr lang="en-US" altLang="ko-KR" dirty="0" smtClean="0"/>
              <a:t>＂</a:t>
            </a:r>
            <a:r>
              <a:rPr lang="ko-KR" altLang="en-US" dirty="0" smtClean="0"/>
              <a:t>를 수정한다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en-US" altLang="ko-KR" dirty="0" smtClean="0"/>
              <a:t>- </a:t>
            </a:r>
            <a:r>
              <a:rPr lang="ko-KR" altLang="en-US" dirty="0"/>
              <a:t>사업주회원 정보 입력화면에서 큰 </a:t>
            </a:r>
            <a:r>
              <a:rPr lang="ko-KR" altLang="en-US" dirty="0" err="1"/>
              <a:t>변화없이</a:t>
            </a:r>
            <a:r>
              <a:rPr lang="ko-KR" altLang="en-US" dirty="0"/>
              <a:t> 회원정보조회 후 가져온 정보에서 </a:t>
            </a:r>
            <a:r>
              <a:rPr lang="ko-KR" altLang="en-US" dirty="0" err="1"/>
              <a:t>비밀번호란만</a:t>
            </a:r>
            <a:r>
              <a:rPr lang="ko-KR" altLang="en-US" dirty="0"/>
              <a:t> 비어둔 상태로 유지 </a:t>
            </a:r>
          </a:p>
        </p:txBody>
      </p:sp>
      <p:sp>
        <p:nvSpPr>
          <p:cNvPr id="25" name="제목 1"/>
          <p:cNvSpPr txBox="1">
            <a:spLocks/>
          </p:cNvSpPr>
          <p:nvPr/>
        </p:nvSpPr>
        <p:spPr>
          <a:xfrm>
            <a:off x="2279576" y="332658"/>
            <a:ext cx="7772400" cy="8640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dirty="0" smtClean="0"/>
              <a:t>회원관리</a:t>
            </a:r>
            <a:r>
              <a:rPr lang="en-US" altLang="ko-KR" sz="3600" dirty="0" smtClean="0"/>
              <a:t>(</a:t>
            </a:r>
            <a:r>
              <a:rPr lang="ko-KR" altLang="en-US" sz="3600" dirty="0" smtClean="0"/>
              <a:t>사업주회원</a:t>
            </a:r>
            <a:r>
              <a:rPr lang="en-US" altLang="ko-KR" sz="3600" dirty="0" smtClean="0"/>
              <a:t>)</a:t>
            </a:r>
          </a:p>
          <a:p>
            <a:r>
              <a:rPr lang="ko-KR" altLang="en-US" sz="3600" dirty="0" smtClean="0"/>
              <a:t>사업주 회원 </a:t>
            </a:r>
            <a:r>
              <a:rPr lang="en-US" altLang="ko-KR" sz="3600" dirty="0" smtClean="0"/>
              <a:t>– </a:t>
            </a:r>
            <a:r>
              <a:rPr lang="ko-KR" altLang="en-US" sz="3600" dirty="0" smtClean="0"/>
              <a:t>임대업체정보 </a:t>
            </a:r>
            <a:r>
              <a:rPr lang="ko-KR" altLang="en-US" sz="3600" dirty="0" err="1" smtClean="0"/>
              <a:t>수정시</a:t>
            </a:r>
            <a:r>
              <a:rPr lang="ko-KR" altLang="en-US" sz="3600" dirty="0" smtClean="0"/>
              <a:t> 입력 정보</a:t>
            </a:r>
            <a:endParaRPr lang="ko-KR" altLang="en-US" sz="3600" dirty="0"/>
          </a:p>
        </p:txBody>
      </p:sp>
      <p:sp>
        <p:nvSpPr>
          <p:cNvPr id="22" name="TextBox 21"/>
          <p:cNvSpPr txBox="1"/>
          <p:nvPr/>
        </p:nvSpPr>
        <p:spPr>
          <a:xfrm>
            <a:off x="3955000" y="3902443"/>
            <a:ext cx="8444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사업</a:t>
            </a:r>
            <a:endParaRPr lang="en-US" altLang="ko-KR" sz="1200" dirty="0" smtClean="0"/>
          </a:p>
          <a:p>
            <a:r>
              <a:rPr lang="ko-KR" altLang="en-US" sz="1200" dirty="0" smtClean="0"/>
              <a:t>연락처</a:t>
            </a:r>
            <a:endParaRPr lang="en-US" altLang="ko-KR" sz="1200" dirty="0"/>
          </a:p>
        </p:txBody>
      </p:sp>
      <p:sp>
        <p:nvSpPr>
          <p:cNvPr id="23" name="직사각형 22"/>
          <p:cNvSpPr/>
          <p:nvPr/>
        </p:nvSpPr>
        <p:spPr>
          <a:xfrm>
            <a:off x="4846073" y="3997492"/>
            <a:ext cx="1490566" cy="3905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2319087" y="2960383"/>
            <a:ext cx="4031664" cy="7838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1376698" y="2923699"/>
            <a:ext cx="9190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회사소개</a:t>
            </a:r>
            <a:endParaRPr lang="en-US" altLang="ko-KR" sz="1200" dirty="0"/>
          </a:p>
        </p:txBody>
      </p:sp>
      <p:sp>
        <p:nvSpPr>
          <p:cNvPr id="28" name="TextBox 27"/>
          <p:cNvSpPr txBox="1"/>
          <p:nvPr/>
        </p:nvSpPr>
        <p:spPr>
          <a:xfrm>
            <a:off x="1396527" y="5491660"/>
            <a:ext cx="10084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회사 로고 이미지</a:t>
            </a:r>
            <a:endParaRPr lang="en-US" altLang="ko-KR" sz="1200" dirty="0"/>
          </a:p>
        </p:txBody>
      </p:sp>
      <p:sp>
        <p:nvSpPr>
          <p:cNvPr id="29" name="직사각형 28"/>
          <p:cNvSpPr/>
          <p:nvPr/>
        </p:nvSpPr>
        <p:spPr>
          <a:xfrm>
            <a:off x="2424253" y="5562778"/>
            <a:ext cx="1490566" cy="3905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4353357" y="6064057"/>
            <a:ext cx="623840" cy="5140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취소</a:t>
            </a:r>
            <a:endParaRPr lang="ko-KR" altLang="en-US" sz="1400" dirty="0"/>
          </a:p>
        </p:txBody>
      </p:sp>
      <p:sp>
        <p:nvSpPr>
          <p:cNvPr id="2" name="직사각형 1"/>
          <p:cNvSpPr/>
          <p:nvPr/>
        </p:nvSpPr>
        <p:spPr>
          <a:xfrm>
            <a:off x="3025452" y="1522821"/>
            <a:ext cx="20585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“</a:t>
            </a:r>
            <a:r>
              <a:rPr lang="ko-KR" altLang="en-US" dirty="0" smtClean="0"/>
              <a:t>임대업체</a:t>
            </a:r>
            <a:r>
              <a:rPr lang="en-US" altLang="ko-KR" dirty="0" smtClean="0"/>
              <a:t>”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가입시</a:t>
            </a:r>
            <a:endParaRPr lang="ko-KR" altLang="en-US" dirty="0"/>
          </a:p>
        </p:txBody>
      </p:sp>
      <p:sp>
        <p:nvSpPr>
          <p:cNvPr id="31" name="직사각형 30"/>
          <p:cNvSpPr/>
          <p:nvPr/>
        </p:nvSpPr>
        <p:spPr>
          <a:xfrm>
            <a:off x="9305108" y="1735334"/>
            <a:ext cx="2734595" cy="43088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Tx/>
              <a:buChar char="-"/>
            </a:pPr>
            <a:r>
              <a:rPr lang="ko-KR" altLang="en-US" dirty="0" smtClean="0"/>
              <a:t>공인중개사</a:t>
            </a:r>
            <a:r>
              <a:rPr lang="en-US" altLang="ko-KR" dirty="0" smtClean="0"/>
              <a:t>, </a:t>
            </a:r>
            <a:r>
              <a:rPr lang="ko-KR" altLang="en-US" dirty="0" smtClean="0"/>
              <a:t>건물주가 가입이 가능함</a:t>
            </a:r>
            <a:endParaRPr lang="en-US" altLang="ko-KR" dirty="0" smtClean="0"/>
          </a:p>
          <a:p>
            <a:pPr marL="285750" indent="-285750" algn="just">
              <a:buFontTx/>
              <a:buChar char="-"/>
            </a:pPr>
            <a:r>
              <a:rPr lang="ko-KR" altLang="en-US" dirty="0" smtClean="0"/>
              <a:t>사업자등록번호는 </a:t>
            </a:r>
            <a:r>
              <a:rPr lang="ko-KR" altLang="en-US" dirty="0" err="1" smtClean="0"/>
              <a:t>안적어도</a:t>
            </a:r>
            <a:r>
              <a:rPr lang="ko-KR" altLang="en-US" dirty="0" smtClean="0"/>
              <a:t> 된다</a:t>
            </a:r>
            <a:r>
              <a:rPr lang="en-US" altLang="ko-KR" dirty="0" smtClean="0"/>
              <a:t>(</a:t>
            </a:r>
            <a:r>
              <a:rPr lang="ko-KR" altLang="en-US" dirty="0" smtClean="0"/>
              <a:t>하지만 적으면 신뢰성이 있음</a:t>
            </a:r>
            <a:r>
              <a:rPr lang="en-US" altLang="ko-KR" dirty="0" smtClean="0"/>
              <a:t>)</a:t>
            </a:r>
          </a:p>
          <a:p>
            <a:pPr algn="ctr"/>
            <a:endParaRPr lang="en-US" altLang="ko-KR" dirty="0"/>
          </a:p>
          <a:p>
            <a:pPr algn="ctr"/>
            <a:r>
              <a:rPr lang="en-US" altLang="ko-KR" dirty="0" err="1" smtClean="0"/>
              <a:t>mainWorkField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r>
              <a:rPr lang="ko-KR" altLang="en-US" sz="1400" dirty="0" smtClean="0"/>
              <a:t>주요 </a:t>
            </a:r>
            <a:r>
              <a:rPr lang="ko-KR" altLang="en-US" sz="1400" dirty="0"/>
              <a:t>시공 분야</a:t>
            </a:r>
            <a:r>
              <a:rPr lang="en-US" altLang="ko-KR" sz="1400" dirty="0"/>
              <a:t>(</a:t>
            </a:r>
            <a:r>
              <a:rPr lang="ko-KR" altLang="en-US" sz="1400" dirty="0"/>
              <a:t>시공업체 </a:t>
            </a:r>
            <a:r>
              <a:rPr lang="ko-KR" altLang="en-US" sz="1400" dirty="0" err="1"/>
              <a:t>가입시</a:t>
            </a:r>
            <a:r>
              <a:rPr lang="en-US" altLang="ko-KR" sz="1400" dirty="0"/>
              <a:t>, </a:t>
            </a:r>
            <a:r>
              <a:rPr lang="ko-KR" altLang="en-US" sz="1400" dirty="0"/>
              <a:t>테마</a:t>
            </a:r>
            <a:r>
              <a:rPr lang="en-US" altLang="ko-KR" sz="1400" dirty="0"/>
              <a:t>)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 smtClean="0"/>
              <a:t>주요 </a:t>
            </a:r>
            <a:r>
              <a:rPr lang="ko-KR" altLang="en-US" sz="1400" dirty="0"/>
              <a:t>임대 분야</a:t>
            </a:r>
            <a:r>
              <a:rPr lang="en-US" altLang="ko-KR" sz="1400" dirty="0"/>
              <a:t>(</a:t>
            </a:r>
            <a:r>
              <a:rPr lang="ko-KR" altLang="en-US" sz="1400" dirty="0"/>
              <a:t>임대업체 </a:t>
            </a:r>
            <a:r>
              <a:rPr lang="ko-KR" altLang="en-US" sz="1400" dirty="0" err="1"/>
              <a:t>가입시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지역명</a:t>
            </a:r>
            <a:r>
              <a:rPr lang="en-US" altLang="ko-KR" sz="1400" dirty="0"/>
              <a:t>)</a:t>
            </a:r>
            <a:endParaRPr lang="en-US" altLang="ko-KR" sz="1400" dirty="0" smtClean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algn="ctr"/>
            <a:r>
              <a:rPr lang="en-US" altLang="ko-KR" dirty="0" err="1" smtClean="0"/>
              <a:t>mainWorkArea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sz="1400" dirty="0" smtClean="0"/>
              <a:t>주 </a:t>
            </a:r>
            <a:r>
              <a:rPr lang="ko-KR" altLang="en-US" sz="1400" dirty="0"/>
              <a:t>시공 사례</a:t>
            </a:r>
            <a:r>
              <a:rPr lang="en-US" altLang="ko-KR" sz="1400" dirty="0" smtClean="0"/>
              <a:t>(</a:t>
            </a:r>
          </a:p>
          <a:p>
            <a:r>
              <a:rPr lang="ko-KR" altLang="en-US" sz="1400" dirty="0" smtClean="0"/>
              <a:t>시공업체 </a:t>
            </a:r>
            <a:r>
              <a:rPr lang="ko-KR" altLang="en-US" sz="1400" dirty="0" err="1"/>
              <a:t>가입시</a:t>
            </a:r>
            <a:r>
              <a:rPr lang="en-US" altLang="ko-KR" sz="1400" dirty="0"/>
              <a:t>, </a:t>
            </a:r>
            <a:r>
              <a:rPr lang="ko-KR" altLang="en-US" sz="1400" dirty="0"/>
              <a:t>테마</a:t>
            </a:r>
            <a:r>
              <a:rPr lang="en-US" altLang="ko-KR" sz="1400" dirty="0"/>
              <a:t>)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 smtClean="0"/>
              <a:t>주 </a:t>
            </a:r>
            <a:r>
              <a:rPr lang="ko-KR" altLang="en-US" sz="1400" dirty="0"/>
              <a:t>임대 지역</a:t>
            </a:r>
            <a:r>
              <a:rPr lang="en-US" altLang="ko-KR" sz="1400" dirty="0"/>
              <a:t>(</a:t>
            </a:r>
            <a:r>
              <a:rPr lang="ko-KR" altLang="en-US" sz="1400" dirty="0"/>
              <a:t>임대업체 </a:t>
            </a:r>
            <a:r>
              <a:rPr lang="ko-KR" altLang="en-US" sz="1400" dirty="0" err="1"/>
              <a:t>가입시</a:t>
            </a:r>
            <a:r>
              <a:rPr lang="en-US" altLang="ko-KR" sz="1400" dirty="0"/>
              <a:t>, </a:t>
            </a:r>
            <a:r>
              <a:rPr lang="ko-KR" altLang="en-US" sz="1400" dirty="0"/>
              <a:t>지역</a:t>
            </a:r>
            <a:r>
              <a:rPr lang="en-US" altLang="ko-KR" sz="1400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45553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528" y="875910"/>
            <a:ext cx="5037615" cy="486075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20287" y="185876"/>
            <a:ext cx="1944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72686" y="338276"/>
            <a:ext cx="4352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시공사례관리</a:t>
            </a:r>
            <a:r>
              <a:rPr lang="en-US" altLang="ko-KR" b="1" dirty="0"/>
              <a:t> </a:t>
            </a:r>
            <a:r>
              <a:rPr lang="en-US" altLang="ko-KR" b="1" dirty="0" smtClean="0"/>
              <a:t>– </a:t>
            </a:r>
            <a:r>
              <a:rPr lang="ko-KR" altLang="en-US" b="1" dirty="0" smtClean="0"/>
              <a:t>시공사례 입력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수정화면</a:t>
            </a:r>
            <a:endParaRPr lang="ko-KR" altLang="en-US" b="1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6552" y="860008"/>
            <a:ext cx="4199923" cy="4860758"/>
          </a:xfrm>
          <a:prstGeom prst="rect">
            <a:avLst/>
          </a:prstGeom>
        </p:spPr>
      </p:pic>
      <p:cxnSp>
        <p:nvCxnSpPr>
          <p:cNvPr id="11" name="직선 화살표 연결선 10"/>
          <p:cNvCxnSpPr/>
          <p:nvPr/>
        </p:nvCxnSpPr>
        <p:spPr>
          <a:xfrm flipV="1">
            <a:off x="3207657" y="2394857"/>
            <a:ext cx="5399314" cy="13353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957913" y="5933361"/>
            <a:ext cx="32378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contact-6-recaptcha.html</a:t>
            </a:r>
          </a:p>
          <a:p>
            <a:r>
              <a:rPr lang="en-US" altLang="ko-KR" dirty="0"/>
              <a:t>+ contact-6-file.html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392367" y="6162065"/>
            <a:ext cx="1944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사용 파일명 </a:t>
            </a:r>
            <a:r>
              <a:rPr lang="en-US" altLang="ko-KR" dirty="0" smtClean="0"/>
              <a:t>: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76023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874904" y="332658"/>
            <a:ext cx="8581744" cy="864095"/>
          </a:xfrm>
        </p:spPr>
        <p:txBody>
          <a:bodyPr>
            <a:normAutofit fontScale="90000"/>
          </a:bodyPr>
          <a:lstStyle/>
          <a:p>
            <a:r>
              <a:rPr lang="ko-KR" altLang="en-US" sz="3600" dirty="0"/>
              <a:t>시공사례관리 </a:t>
            </a:r>
            <a:r>
              <a:rPr lang="en-US" altLang="ko-KR" sz="3600" dirty="0" smtClean="0"/>
              <a:t>– </a:t>
            </a:r>
            <a:r>
              <a:rPr lang="ko-KR" altLang="en-US" sz="3600" dirty="0" smtClean="0"/>
              <a:t>시공사례입력</a:t>
            </a:r>
            <a:r>
              <a:rPr lang="en-US" altLang="ko-KR" sz="3600" dirty="0" smtClean="0"/>
              <a:t>/</a:t>
            </a:r>
            <a:r>
              <a:rPr lang="ko-KR" altLang="en-US" sz="3600" dirty="0" err="1" smtClean="0"/>
              <a:t>수정시</a:t>
            </a:r>
            <a:r>
              <a:rPr lang="en-US" altLang="ko-KR" sz="3600" dirty="0" smtClean="0"/>
              <a:t/>
            </a:r>
            <a:br>
              <a:rPr lang="en-US" altLang="ko-KR" sz="3600" dirty="0" smtClean="0"/>
            </a:br>
            <a:r>
              <a:rPr lang="ko-KR" altLang="en-US" sz="3600" dirty="0" smtClean="0"/>
              <a:t>입력 내용</a:t>
            </a:r>
            <a:endParaRPr lang="ko-KR" altLang="en-US" sz="3600" dirty="0"/>
          </a:p>
        </p:txBody>
      </p:sp>
      <p:sp>
        <p:nvSpPr>
          <p:cNvPr id="6" name="직사각형 5"/>
          <p:cNvSpPr/>
          <p:nvPr/>
        </p:nvSpPr>
        <p:spPr>
          <a:xfrm>
            <a:off x="768130" y="1504813"/>
            <a:ext cx="3672408" cy="460851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984154" y="4025093"/>
            <a:ext cx="3240360" cy="544252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글 </a:t>
            </a:r>
            <a:r>
              <a:rPr lang="ko-KR" altLang="en-US" dirty="0" smtClean="0"/>
              <a:t>입력</a:t>
            </a:r>
            <a:r>
              <a:rPr lang="en-US" altLang="ko-KR" dirty="0" smtClean="0"/>
              <a:t>(HTML)</a:t>
            </a:r>
            <a:endParaRPr lang="en-US" altLang="ko-KR" dirty="0"/>
          </a:p>
        </p:txBody>
      </p:sp>
      <p:sp>
        <p:nvSpPr>
          <p:cNvPr id="10" name="직사각형 9"/>
          <p:cNvSpPr/>
          <p:nvPr/>
        </p:nvSpPr>
        <p:spPr>
          <a:xfrm>
            <a:off x="981297" y="5145409"/>
            <a:ext cx="3240360" cy="391852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VR </a:t>
            </a:r>
            <a:r>
              <a:rPr lang="ko-KR" altLang="en-US" dirty="0"/>
              <a:t>이미지 선택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1351983" y="5681277"/>
            <a:ext cx="1224136" cy="2880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완료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2746432" y="5681277"/>
            <a:ext cx="1224136" cy="2880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취소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984154" y="1576821"/>
            <a:ext cx="3240360" cy="391852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공사명</a:t>
            </a:r>
            <a:endParaRPr lang="ko-KR" altLang="en-US" dirty="0"/>
          </a:p>
        </p:txBody>
      </p:sp>
      <p:sp>
        <p:nvSpPr>
          <p:cNvPr id="23" name="직사각형 22"/>
          <p:cNvSpPr/>
          <p:nvPr/>
        </p:nvSpPr>
        <p:spPr>
          <a:xfrm>
            <a:off x="984154" y="2080877"/>
            <a:ext cx="3240360" cy="391852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공사구분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984154" y="2584933"/>
            <a:ext cx="3240360" cy="391852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공사면적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984154" y="3088989"/>
            <a:ext cx="3240360" cy="391852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공사지역</a:t>
            </a:r>
          </a:p>
        </p:txBody>
      </p:sp>
      <p:sp>
        <p:nvSpPr>
          <p:cNvPr id="37" name="직사각형 36"/>
          <p:cNvSpPr/>
          <p:nvPr/>
        </p:nvSpPr>
        <p:spPr>
          <a:xfrm>
            <a:off x="984154" y="3561233"/>
            <a:ext cx="3240360" cy="391852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시공비용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3356" y="1196753"/>
            <a:ext cx="2882128" cy="4916572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4805510" y="6113324"/>
            <a:ext cx="32378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사용되는</a:t>
            </a:r>
            <a:r>
              <a:rPr lang="en-US" altLang="ko-KR" dirty="0" smtClean="0"/>
              <a:t> Table </a:t>
            </a:r>
            <a:r>
              <a:rPr lang="ko-KR" altLang="en-US" dirty="0" smtClean="0"/>
              <a:t>정보</a:t>
            </a:r>
            <a:endParaRPr lang="en-US" altLang="ko-KR" dirty="0" smtClean="0"/>
          </a:p>
          <a:p>
            <a:pPr algn="ctr"/>
            <a:r>
              <a:rPr lang="en-US" altLang="ko-KR" dirty="0" smtClean="0"/>
              <a:t>(</a:t>
            </a:r>
            <a:r>
              <a:rPr lang="en-US" altLang="ko-KR" dirty="0" err="1" smtClean="0"/>
              <a:t>BuildCaseInfoBoard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8262163" y="1392155"/>
            <a:ext cx="328052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&lt;</a:t>
            </a:r>
            <a:r>
              <a:rPr lang="ko-KR" altLang="en-US" b="1" dirty="0" smtClean="0"/>
              <a:t>참고사항</a:t>
            </a:r>
            <a:r>
              <a:rPr lang="en-US" altLang="ko-KR" b="1" dirty="0" smtClean="0"/>
              <a:t>&gt;</a:t>
            </a:r>
          </a:p>
          <a:p>
            <a:pPr algn="ctr"/>
            <a:endParaRPr lang="en-US" altLang="ko-KR" dirty="0" smtClean="0"/>
          </a:p>
          <a:p>
            <a:pPr marL="285750" indent="-285750" algn="just">
              <a:buFontTx/>
              <a:buChar char="-"/>
            </a:pPr>
            <a:r>
              <a:rPr lang="ko-KR" altLang="en-US" dirty="0" err="1" smtClean="0"/>
              <a:t>수정시에는</a:t>
            </a:r>
            <a:r>
              <a:rPr lang="ko-KR" altLang="en-US" dirty="0" smtClean="0"/>
              <a:t> </a:t>
            </a:r>
            <a:r>
              <a:rPr lang="en-US" altLang="ko-KR" dirty="0" smtClean="0"/>
              <a:t>VR</a:t>
            </a:r>
            <a:r>
              <a:rPr lang="ko-KR" altLang="en-US" dirty="0" smtClean="0"/>
              <a:t>사진은 수정이 </a:t>
            </a:r>
            <a:r>
              <a:rPr lang="ko-KR" altLang="en-US" dirty="0" err="1" smtClean="0"/>
              <a:t>안된다</a:t>
            </a:r>
            <a:endParaRPr lang="en-US" altLang="ko-KR" dirty="0" smtClean="0"/>
          </a:p>
          <a:p>
            <a:pPr algn="just"/>
            <a:r>
              <a:rPr lang="en-US" altLang="ko-KR" dirty="0" smtClean="0"/>
              <a:t>(</a:t>
            </a:r>
            <a:r>
              <a:rPr lang="ko-KR" altLang="en-US" dirty="0" smtClean="0"/>
              <a:t>현재 서버상 구현이 안됨</a:t>
            </a:r>
            <a:r>
              <a:rPr lang="en-US" altLang="ko-KR" dirty="0" smtClean="0"/>
              <a:t>)</a:t>
            </a:r>
          </a:p>
          <a:p>
            <a:pPr marL="285750" indent="-285750" algn="just">
              <a:buFontTx/>
              <a:buChar char="-"/>
            </a:pPr>
            <a:r>
              <a:rPr lang="ko-KR" altLang="en-US" dirty="0" smtClean="0"/>
              <a:t>대표 이미지의 경우 단일 선택이다</a:t>
            </a:r>
            <a:endParaRPr lang="en-US" altLang="ko-KR" dirty="0" smtClean="0"/>
          </a:p>
          <a:p>
            <a:pPr marL="285750" indent="-285750" algn="just">
              <a:buFontTx/>
              <a:buChar char="-"/>
            </a:pPr>
            <a:r>
              <a:rPr lang="en-US" altLang="ko-KR" dirty="0" smtClean="0"/>
              <a:t>VR </a:t>
            </a:r>
            <a:r>
              <a:rPr lang="ko-KR" altLang="en-US" dirty="0" smtClean="0"/>
              <a:t>이미지의 경우 다중선택이 </a:t>
            </a:r>
            <a:r>
              <a:rPr lang="ko-KR" altLang="en-US" dirty="0" smtClean="0"/>
              <a:t>가능하</a:t>
            </a:r>
            <a:r>
              <a:rPr lang="ko-KR" altLang="en-US" dirty="0" smtClean="0"/>
              <a:t>다</a:t>
            </a:r>
            <a:endParaRPr lang="en-US" altLang="ko-KR" dirty="0" smtClean="0"/>
          </a:p>
          <a:p>
            <a:pPr marL="285750" indent="-285750" algn="just">
              <a:buFontTx/>
              <a:buChar char="-"/>
            </a:pPr>
            <a:endParaRPr lang="en-US" altLang="ko-KR" dirty="0"/>
          </a:p>
          <a:p>
            <a:pPr marL="285750" indent="-285750" algn="just">
              <a:buFontTx/>
              <a:buChar char="-"/>
            </a:pPr>
            <a:r>
              <a:rPr lang="ko-KR" altLang="en-US" b="1" dirty="0" smtClean="0"/>
              <a:t>제발 단위 </a:t>
            </a:r>
            <a:r>
              <a:rPr lang="ko-KR" altLang="en-US" b="1" dirty="0" err="1" smtClean="0"/>
              <a:t>입력좀</a:t>
            </a:r>
            <a:r>
              <a:rPr lang="ko-KR" altLang="en-US" b="1" dirty="0" smtClean="0"/>
              <a:t> 하자</a:t>
            </a:r>
            <a:r>
              <a:rPr lang="en-US" altLang="ko-KR" b="1" dirty="0" smtClean="0"/>
              <a:t>!</a:t>
            </a:r>
            <a:endParaRPr lang="ko-KR" altLang="en-US" b="1" dirty="0"/>
          </a:p>
        </p:txBody>
      </p:sp>
      <p:sp>
        <p:nvSpPr>
          <p:cNvPr id="30" name="직사각형 29"/>
          <p:cNvSpPr/>
          <p:nvPr/>
        </p:nvSpPr>
        <p:spPr>
          <a:xfrm>
            <a:off x="981297" y="4696943"/>
            <a:ext cx="3240360" cy="320867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미리보기</a:t>
            </a:r>
            <a:r>
              <a:rPr lang="ko-KR" altLang="en-US" dirty="0" smtClean="0"/>
              <a:t> 이미지 선택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24189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872686" y="338276"/>
            <a:ext cx="43486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시공사례관리</a:t>
            </a:r>
            <a:r>
              <a:rPr lang="en-US" altLang="ko-KR" b="1" dirty="0"/>
              <a:t> </a:t>
            </a:r>
            <a:r>
              <a:rPr lang="en-US" altLang="ko-KR" b="1" dirty="0" smtClean="0"/>
              <a:t>– </a:t>
            </a:r>
            <a:r>
              <a:rPr lang="ko-KR" altLang="en-US" b="1" dirty="0" smtClean="0"/>
              <a:t>시공사례목록조회</a:t>
            </a:r>
            <a:r>
              <a:rPr lang="en-US" altLang="ko-KR" b="1" dirty="0" smtClean="0"/>
              <a:t>(</a:t>
            </a:r>
            <a:r>
              <a:rPr lang="ko-KR" altLang="en-US" b="1" dirty="0" smtClean="0"/>
              <a:t>현재</a:t>
            </a:r>
            <a:r>
              <a:rPr lang="en-US" altLang="ko-KR" b="1" dirty="0" smtClean="0"/>
              <a:t>)</a:t>
            </a:r>
            <a:endParaRPr lang="ko-KR" altLang="en-US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5093552" y="5704715"/>
            <a:ext cx="467065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blog-masonry-2.html</a:t>
            </a:r>
          </a:p>
          <a:p>
            <a:r>
              <a:rPr lang="en-US" altLang="ko-KR" dirty="0"/>
              <a:t>+ </a:t>
            </a:r>
            <a:r>
              <a:rPr lang="en-US" altLang="ko-KR" dirty="0" smtClean="0"/>
              <a:t>navigation.html</a:t>
            </a:r>
          </a:p>
          <a:p>
            <a:r>
              <a:rPr lang="en-US" altLang="ko-KR" dirty="0"/>
              <a:t>+ </a:t>
            </a:r>
            <a:r>
              <a:rPr lang="en-US" altLang="ko-KR" dirty="0" smtClean="0"/>
              <a:t>pagination-progress.html</a:t>
            </a:r>
          </a:p>
          <a:p>
            <a:r>
              <a:rPr lang="en-US" altLang="ko-KR" dirty="0"/>
              <a:t>+ + component-range-slider.html(</a:t>
            </a:r>
            <a:r>
              <a:rPr lang="ko-KR" altLang="en-US" dirty="0" err="1"/>
              <a:t>필요시</a:t>
            </a:r>
            <a:r>
              <a:rPr lang="en-US" altLang="ko-KR" dirty="0"/>
              <a:t>)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480176" y="5932505"/>
            <a:ext cx="1944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사용 파일명 </a:t>
            </a:r>
            <a:r>
              <a:rPr lang="en-US" altLang="ko-KR" dirty="0" smtClean="0"/>
              <a:t>: 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38508"/>
          <a:stretch/>
        </p:blipFill>
        <p:spPr>
          <a:xfrm>
            <a:off x="6498954" y="454975"/>
            <a:ext cx="5291312" cy="3229130"/>
          </a:xfrm>
          <a:prstGeom prst="rect">
            <a:avLst/>
          </a:prstGeom>
        </p:spPr>
      </p:pic>
      <p:cxnSp>
        <p:nvCxnSpPr>
          <p:cNvPr id="14" name="직선 화살표 연결선 13"/>
          <p:cNvCxnSpPr/>
          <p:nvPr/>
        </p:nvCxnSpPr>
        <p:spPr>
          <a:xfrm>
            <a:off x="4614995" y="3396463"/>
            <a:ext cx="2006579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558507" y="1323993"/>
            <a:ext cx="3672408" cy="317051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0" name="그룹 9"/>
          <p:cNvGrpSpPr/>
          <p:nvPr/>
        </p:nvGrpSpPr>
        <p:grpSpPr>
          <a:xfrm>
            <a:off x="774531" y="1527771"/>
            <a:ext cx="3168352" cy="2811754"/>
            <a:chOff x="467544" y="1616554"/>
            <a:chExt cx="3168352" cy="1812446"/>
          </a:xfrm>
        </p:grpSpPr>
        <p:sp>
          <p:nvSpPr>
            <p:cNvPr id="11" name="직사각형 10"/>
            <p:cNvSpPr/>
            <p:nvPr/>
          </p:nvSpPr>
          <p:spPr>
            <a:xfrm>
              <a:off x="467544" y="1616554"/>
              <a:ext cx="3168352" cy="181244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611560" y="1700809"/>
              <a:ext cx="2880320" cy="669237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시공사진</a:t>
              </a:r>
              <a:endParaRPr lang="ko-KR" altLang="en-US" dirty="0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611560" y="2780928"/>
              <a:ext cx="2880320" cy="538180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 smtClean="0"/>
                <a:t>공사명</a:t>
              </a:r>
              <a:r>
                <a:rPr lang="en-US" altLang="ko-KR" dirty="0" smtClean="0"/>
                <a:t>, </a:t>
              </a:r>
              <a:r>
                <a:rPr lang="ko-KR" altLang="en-US" dirty="0" smtClean="0"/>
                <a:t>공사구분</a:t>
              </a:r>
              <a:r>
                <a:rPr lang="en-US" altLang="ko-KR" dirty="0" smtClean="0"/>
                <a:t>, </a:t>
              </a:r>
              <a:r>
                <a:rPr lang="ko-KR" altLang="en-US" dirty="0" smtClean="0"/>
                <a:t>공사지역</a:t>
              </a:r>
              <a:r>
                <a:rPr lang="en-US" altLang="ko-KR" dirty="0" smtClean="0"/>
                <a:t>, </a:t>
              </a:r>
              <a:r>
                <a:rPr lang="ko-KR" altLang="en-US" dirty="0" smtClean="0"/>
                <a:t>공사면적</a:t>
              </a:r>
              <a:endParaRPr lang="en-US" altLang="ko-KR" dirty="0" smtClean="0"/>
            </a:p>
          </p:txBody>
        </p:sp>
      </p:grpSp>
      <p:sp>
        <p:nvSpPr>
          <p:cNvPr id="23" name="직사각형 22"/>
          <p:cNvSpPr/>
          <p:nvPr/>
        </p:nvSpPr>
        <p:spPr>
          <a:xfrm>
            <a:off x="918547" y="2727624"/>
            <a:ext cx="2880320" cy="462494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공사명</a:t>
            </a:r>
            <a:endParaRPr lang="en-US" altLang="ko-KR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5089" y="1192102"/>
            <a:ext cx="4410807" cy="67133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6360" y="5553145"/>
            <a:ext cx="2476500" cy="476250"/>
          </a:xfrm>
          <a:prstGeom prst="rect">
            <a:avLst/>
          </a:prstGeom>
        </p:spPr>
      </p:pic>
      <p:sp>
        <p:nvSpPr>
          <p:cNvPr id="24" name="직사각형 23"/>
          <p:cNvSpPr/>
          <p:nvPr/>
        </p:nvSpPr>
        <p:spPr>
          <a:xfrm>
            <a:off x="8351078" y="1471014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err="1" smtClean="0"/>
              <a:t>검색옵션창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1815" y="1911468"/>
            <a:ext cx="5677354" cy="1788646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8249746" y="2329236"/>
            <a:ext cx="2880320" cy="271331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평수</a:t>
            </a:r>
            <a:r>
              <a:rPr lang="en-US" altLang="ko-KR" dirty="0" smtClean="0"/>
              <a:t>, </a:t>
            </a:r>
            <a:r>
              <a:rPr lang="ko-KR" altLang="en-US" dirty="0" smtClean="0"/>
              <a:t>공사구분</a:t>
            </a:r>
            <a:r>
              <a:rPr lang="en-US" altLang="ko-KR" dirty="0" smtClean="0"/>
              <a:t>,</a:t>
            </a:r>
            <a:r>
              <a:rPr lang="ko-KR" altLang="en-US" dirty="0" smtClean="0"/>
              <a:t> 가격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825297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872686" y="338276"/>
            <a:ext cx="45524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시공사례관리</a:t>
            </a:r>
            <a:r>
              <a:rPr lang="en-US" altLang="ko-KR" b="1" dirty="0"/>
              <a:t> </a:t>
            </a:r>
            <a:r>
              <a:rPr lang="en-US" altLang="ko-KR" b="1" dirty="0" smtClean="0"/>
              <a:t>– </a:t>
            </a:r>
            <a:r>
              <a:rPr lang="ko-KR" altLang="en-US" b="1" dirty="0" smtClean="0"/>
              <a:t>시공사례목록조회</a:t>
            </a:r>
            <a:r>
              <a:rPr lang="en-US" altLang="ko-KR" b="1" dirty="0" smtClean="0"/>
              <a:t>(</a:t>
            </a:r>
            <a:r>
              <a:rPr lang="ko-KR" altLang="en-US" b="1" dirty="0" smtClean="0"/>
              <a:t>개선 후</a:t>
            </a:r>
            <a:r>
              <a:rPr lang="en-US" altLang="ko-KR" b="1" dirty="0" smtClean="0"/>
              <a:t>)</a:t>
            </a:r>
            <a:endParaRPr lang="ko-KR" altLang="en-US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5093552" y="5704715"/>
            <a:ext cx="467065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blog-masonry-2.html</a:t>
            </a:r>
          </a:p>
          <a:p>
            <a:r>
              <a:rPr lang="en-US" altLang="ko-KR" dirty="0"/>
              <a:t>+ </a:t>
            </a:r>
            <a:r>
              <a:rPr lang="en-US" altLang="ko-KR" dirty="0" smtClean="0"/>
              <a:t>navigation.html</a:t>
            </a:r>
          </a:p>
          <a:p>
            <a:r>
              <a:rPr lang="en-US" altLang="ko-KR" dirty="0"/>
              <a:t>+ </a:t>
            </a:r>
            <a:r>
              <a:rPr lang="en-US" altLang="ko-KR" dirty="0" smtClean="0"/>
              <a:t>pagination-progress.html</a:t>
            </a:r>
          </a:p>
          <a:p>
            <a:r>
              <a:rPr lang="en-US" altLang="ko-KR" dirty="0"/>
              <a:t>+ + component-range-slider.html(</a:t>
            </a:r>
            <a:r>
              <a:rPr lang="ko-KR" altLang="en-US" dirty="0" err="1"/>
              <a:t>필요시</a:t>
            </a:r>
            <a:r>
              <a:rPr lang="en-US" altLang="ko-KR" dirty="0"/>
              <a:t>)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480176" y="5932505"/>
            <a:ext cx="1944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사용 파일명 </a:t>
            </a:r>
            <a:r>
              <a:rPr lang="en-US" altLang="ko-KR" dirty="0" smtClean="0"/>
              <a:t>: 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8954" y="454974"/>
            <a:ext cx="5291312" cy="5251277"/>
          </a:xfrm>
          <a:prstGeom prst="rect">
            <a:avLst/>
          </a:prstGeom>
        </p:spPr>
      </p:pic>
      <p:cxnSp>
        <p:nvCxnSpPr>
          <p:cNvPr id="14" name="직선 화살표 연결선 13"/>
          <p:cNvCxnSpPr/>
          <p:nvPr/>
        </p:nvCxnSpPr>
        <p:spPr>
          <a:xfrm>
            <a:off x="4614995" y="3396463"/>
            <a:ext cx="2006579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558507" y="1323993"/>
            <a:ext cx="3672408" cy="317051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0" name="그룹 9"/>
          <p:cNvGrpSpPr/>
          <p:nvPr/>
        </p:nvGrpSpPr>
        <p:grpSpPr>
          <a:xfrm>
            <a:off x="774531" y="1527771"/>
            <a:ext cx="3168352" cy="2811754"/>
            <a:chOff x="467544" y="1616554"/>
            <a:chExt cx="3168352" cy="1812446"/>
          </a:xfrm>
        </p:grpSpPr>
        <p:sp>
          <p:nvSpPr>
            <p:cNvPr id="11" name="직사각형 10"/>
            <p:cNvSpPr/>
            <p:nvPr/>
          </p:nvSpPr>
          <p:spPr>
            <a:xfrm>
              <a:off x="467544" y="1616554"/>
              <a:ext cx="3168352" cy="181244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611560" y="1700809"/>
              <a:ext cx="2880320" cy="669237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시공사진</a:t>
              </a:r>
              <a:endParaRPr lang="ko-KR" altLang="en-US" dirty="0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611560" y="2780928"/>
              <a:ext cx="2880320" cy="538180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 smtClean="0"/>
                <a:t>공사명</a:t>
              </a:r>
              <a:r>
                <a:rPr lang="en-US" altLang="ko-KR" dirty="0" smtClean="0"/>
                <a:t>, </a:t>
              </a:r>
              <a:r>
                <a:rPr lang="ko-KR" altLang="en-US" dirty="0" smtClean="0"/>
                <a:t>공사구분</a:t>
              </a:r>
              <a:r>
                <a:rPr lang="en-US" altLang="ko-KR" dirty="0" smtClean="0"/>
                <a:t>, </a:t>
              </a:r>
              <a:r>
                <a:rPr lang="ko-KR" altLang="en-US" dirty="0" smtClean="0"/>
                <a:t>공사지역</a:t>
              </a:r>
              <a:r>
                <a:rPr lang="en-US" altLang="ko-KR" dirty="0" smtClean="0"/>
                <a:t>, </a:t>
              </a:r>
              <a:r>
                <a:rPr lang="ko-KR" altLang="en-US" dirty="0" smtClean="0"/>
                <a:t>공사면적</a:t>
              </a:r>
              <a:endParaRPr lang="en-US" altLang="ko-KR" dirty="0" smtClean="0"/>
            </a:p>
          </p:txBody>
        </p:sp>
      </p:grpSp>
      <p:sp>
        <p:nvSpPr>
          <p:cNvPr id="23" name="직사각형 22"/>
          <p:cNvSpPr/>
          <p:nvPr/>
        </p:nvSpPr>
        <p:spPr>
          <a:xfrm>
            <a:off x="918547" y="2727624"/>
            <a:ext cx="2880320" cy="462494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공사명</a:t>
            </a:r>
            <a:endParaRPr lang="en-US" altLang="ko-KR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5089" y="1192102"/>
            <a:ext cx="4410807" cy="67133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6360" y="5553145"/>
            <a:ext cx="2476500" cy="476250"/>
          </a:xfrm>
          <a:prstGeom prst="rect">
            <a:avLst/>
          </a:prstGeom>
        </p:spPr>
      </p:pic>
      <p:sp>
        <p:nvSpPr>
          <p:cNvPr id="24" name="직사각형 23"/>
          <p:cNvSpPr/>
          <p:nvPr/>
        </p:nvSpPr>
        <p:spPr>
          <a:xfrm>
            <a:off x="8351078" y="1471014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err="1" smtClean="0"/>
              <a:t>검색옵션창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03704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62214" y="250679"/>
            <a:ext cx="1944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메인 페이지</a:t>
            </a:r>
            <a:endParaRPr lang="ko-KR" altLang="en-US" b="1" dirty="0"/>
          </a:p>
        </p:txBody>
      </p:sp>
      <p:sp>
        <p:nvSpPr>
          <p:cNvPr id="18" name="직사각형 17"/>
          <p:cNvSpPr/>
          <p:nvPr/>
        </p:nvSpPr>
        <p:spPr>
          <a:xfrm>
            <a:off x="6395513" y="113185"/>
            <a:ext cx="553939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&lt; </a:t>
            </a:r>
            <a:r>
              <a:rPr lang="ko-KR" altLang="en-US" b="1" dirty="0" smtClean="0"/>
              <a:t>참고사항 </a:t>
            </a:r>
            <a:r>
              <a:rPr lang="en-US" altLang="ko-KR" b="1" dirty="0" smtClean="0"/>
              <a:t>&gt;</a:t>
            </a:r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향후에는 인테리어분야와 방 보여주기 분야를 나눠야 할 것 같다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메인페이지를</a:t>
            </a:r>
            <a:r>
              <a:rPr lang="ko-KR" altLang="en-US" dirty="0" smtClean="0"/>
              <a:t> </a:t>
            </a:r>
            <a:r>
              <a:rPr lang="en-US" altLang="ko-KR" dirty="0" smtClean="0"/>
              <a:t>2</a:t>
            </a:r>
            <a:r>
              <a:rPr lang="ko-KR" altLang="en-US" dirty="0" smtClean="0"/>
              <a:t>가지로 나누자</a:t>
            </a:r>
            <a:r>
              <a:rPr lang="en-US" altLang="ko-KR" dirty="0" smtClean="0"/>
              <a:t>,</a:t>
            </a:r>
          </a:p>
          <a:p>
            <a:r>
              <a:rPr lang="en-US" altLang="ko-KR" dirty="0" smtClean="0"/>
              <a:t>Ex&gt; </a:t>
            </a:r>
            <a:r>
              <a:rPr lang="ko-KR" altLang="en-US" dirty="0" err="1" smtClean="0"/>
              <a:t>아늑한집</a:t>
            </a:r>
            <a:r>
              <a:rPr lang="ko-KR" altLang="en-US" dirty="0" smtClean="0"/>
              <a:t> 인테리어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아늑한집</a:t>
            </a:r>
            <a:r>
              <a:rPr lang="ko-KR" altLang="en-US" dirty="0" smtClean="0"/>
              <a:t> 임대분양정보</a:t>
            </a:r>
            <a:r>
              <a:rPr lang="en-US" altLang="ko-KR" dirty="0" smtClean="0"/>
              <a:t>)</a:t>
            </a:r>
            <a:endParaRPr lang="en-US" altLang="ko-KR" dirty="0"/>
          </a:p>
          <a:p>
            <a:pPr marL="285750" indent="-285750">
              <a:buFontTx/>
              <a:buChar char="-"/>
            </a:pPr>
            <a:endParaRPr lang="en-US" altLang="ko-KR" dirty="0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055" y="1688182"/>
            <a:ext cx="5242725" cy="3644898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2289975" y="1908313"/>
            <a:ext cx="1769292" cy="302150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베스트 </a:t>
            </a:r>
            <a:r>
              <a:rPr lang="ko-KR" alt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방정보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2183" y="1688182"/>
            <a:ext cx="5242725" cy="3644898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8226784" y="1904519"/>
            <a:ext cx="2173522" cy="302150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베스트 시공사례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166704" y="2241416"/>
            <a:ext cx="1876784" cy="1620292"/>
            <a:chOff x="419797" y="3131322"/>
            <a:chExt cx="3672408" cy="3170515"/>
          </a:xfrm>
        </p:grpSpPr>
        <p:sp>
          <p:nvSpPr>
            <p:cNvPr id="16" name="직사각형 15"/>
            <p:cNvSpPr/>
            <p:nvPr/>
          </p:nvSpPr>
          <p:spPr>
            <a:xfrm>
              <a:off x="419797" y="3131322"/>
              <a:ext cx="3672408" cy="317051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dirty="0"/>
            </a:p>
          </p:txBody>
        </p:sp>
        <p:grpSp>
          <p:nvGrpSpPr>
            <p:cNvPr id="19" name="그룹 18"/>
            <p:cNvGrpSpPr/>
            <p:nvPr/>
          </p:nvGrpSpPr>
          <p:grpSpPr>
            <a:xfrm>
              <a:off x="635821" y="3335100"/>
              <a:ext cx="3168352" cy="2811754"/>
              <a:chOff x="467544" y="1616554"/>
              <a:chExt cx="3168352" cy="1812446"/>
            </a:xfrm>
          </p:grpSpPr>
          <p:sp>
            <p:nvSpPr>
              <p:cNvPr id="20" name="직사각형 19"/>
              <p:cNvSpPr/>
              <p:nvPr/>
            </p:nvSpPr>
            <p:spPr>
              <a:xfrm>
                <a:off x="467544" y="1616554"/>
                <a:ext cx="3168352" cy="181244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21" name="직사각형 20"/>
              <p:cNvSpPr/>
              <p:nvPr/>
            </p:nvSpPr>
            <p:spPr>
              <a:xfrm>
                <a:off x="611560" y="1700809"/>
                <a:ext cx="2880320" cy="669237"/>
              </a:xfrm>
              <a:prstGeom prst="rect">
                <a:avLst/>
              </a:prstGeom>
              <a:solidFill>
                <a:schemeClr val="accent5"/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100" dirty="0" smtClean="0"/>
                  <a:t>대표 </a:t>
                </a:r>
                <a:r>
                  <a:rPr lang="ko-KR" altLang="en-US" sz="1100" dirty="0" err="1" smtClean="0"/>
                  <a:t>미리보기</a:t>
                </a:r>
                <a:r>
                  <a:rPr lang="ko-KR" altLang="en-US" sz="1100" dirty="0" smtClean="0"/>
                  <a:t> 사진</a:t>
                </a:r>
                <a:endParaRPr lang="ko-KR" altLang="en-US" sz="1100" dirty="0"/>
              </a:p>
            </p:txBody>
          </p:sp>
          <p:sp>
            <p:nvSpPr>
              <p:cNvPr id="22" name="직사각형 21"/>
              <p:cNvSpPr/>
              <p:nvPr/>
            </p:nvSpPr>
            <p:spPr>
              <a:xfrm>
                <a:off x="611560" y="2780928"/>
                <a:ext cx="2880320" cy="538180"/>
              </a:xfrm>
              <a:prstGeom prst="rect">
                <a:avLst/>
              </a:prstGeom>
              <a:solidFill>
                <a:schemeClr val="accent5"/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100" dirty="0" smtClean="0"/>
                  <a:t>주소</a:t>
                </a:r>
                <a:r>
                  <a:rPr lang="en-US" altLang="ko-KR" sz="1100" dirty="0" smtClean="0"/>
                  <a:t>, </a:t>
                </a:r>
                <a:r>
                  <a:rPr lang="ko-KR" altLang="en-US" sz="1100" dirty="0" smtClean="0"/>
                  <a:t>가격</a:t>
                </a:r>
                <a:r>
                  <a:rPr lang="en-US" altLang="ko-KR" sz="1100" dirty="0" smtClean="0"/>
                  <a:t>, </a:t>
                </a:r>
                <a:r>
                  <a:rPr lang="ko-KR" altLang="en-US" sz="1100" dirty="0" smtClean="0"/>
                  <a:t>월세</a:t>
                </a:r>
                <a:r>
                  <a:rPr lang="en-US" altLang="ko-KR" sz="1100" dirty="0" smtClean="0"/>
                  <a:t>, </a:t>
                </a:r>
                <a:r>
                  <a:rPr lang="ko-KR" altLang="en-US" sz="1100" dirty="0" smtClean="0"/>
                  <a:t>층수</a:t>
                </a:r>
                <a:endParaRPr lang="en-US" altLang="ko-KR" sz="1100" dirty="0" smtClean="0"/>
              </a:p>
            </p:txBody>
          </p:sp>
        </p:grpSp>
        <p:sp>
          <p:nvSpPr>
            <p:cNvPr id="23" name="직사각형 22"/>
            <p:cNvSpPr/>
            <p:nvPr/>
          </p:nvSpPr>
          <p:spPr>
            <a:xfrm>
              <a:off x="779837" y="4534953"/>
              <a:ext cx="2880320" cy="462494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/>
                <a:t>제목</a:t>
              </a:r>
              <a:endParaRPr lang="en-US" altLang="ko-KR" sz="1100" dirty="0" smtClean="0"/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6365733" y="2344003"/>
            <a:ext cx="1697878" cy="1465836"/>
            <a:chOff x="5016207" y="2110121"/>
            <a:chExt cx="3672408" cy="3170515"/>
          </a:xfrm>
        </p:grpSpPr>
        <p:sp>
          <p:nvSpPr>
            <p:cNvPr id="24" name="직사각형 23"/>
            <p:cNvSpPr/>
            <p:nvPr/>
          </p:nvSpPr>
          <p:spPr>
            <a:xfrm>
              <a:off x="5016207" y="2110121"/>
              <a:ext cx="3672408" cy="317051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/>
            </a:p>
          </p:txBody>
        </p:sp>
        <p:grpSp>
          <p:nvGrpSpPr>
            <p:cNvPr id="25" name="그룹 24"/>
            <p:cNvGrpSpPr/>
            <p:nvPr/>
          </p:nvGrpSpPr>
          <p:grpSpPr>
            <a:xfrm>
              <a:off x="5232231" y="2313899"/>
              <a:ext cx="3168352" cy="2811754"/>
              <a:chOff x="467544" y="1616554"/>
              <a:chExt cx="3168352" cy="1812446"/>
            </a:xfrm>
          </p:grpSpPr>
          <p:sp>
            <p:nvSpPr>
              <p:cNvPr id="26" name="직사각형 25"/>
              <p:cNvSpPr/>
              <p:nvPr/>
            </p:nvSpPr>
            <p:spPr>
              <a:xfrm>
                <a:off x="467544" y="1616554"/>
                <a:ext cx="3168352" cy="181244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/>
              </a:p>
            </p:txBody>
          </p:sp>
          <p:sp>
            <p:nvSpPr>
              <p:cNvPr id="27" name="직사각형 26"/>
              <p:cNvSpPr/>
              <p:nvPr/>
            </p:nvSpPr>
            <p:spPr>
              <a:xfrm>
                <a:off x="611560" y="1700809"/>
                <a:ext cx="2880320" cy="669237"/>
              </a:xfrm>
              <a:prstGeom prst="rect">
                <a:avLst/>
              </a:prstGeom>
              <a:solidFill>
                <a:schemeClr val="accent5"/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50" dirty="0" smtClean="0"/>
                  <a:t>시공사진</a:t>
                </a:r>
                <a:endParaRPr lang="ko-KR" altLang="en-US" sz="1050" dirty="0"/>
              </a:p>
            </p:txBody>
          </p:sp>
          <p:sp>
            <p:nvSpPr>
              <p:cNvPr id="28" name="직사각형 27"/>
              <p:cNvSpPr/>
              <p:nvPr/>
            </p:nvSpPr>
            <p:spPr>
              <a:xfrm>
                <a:off x="611560" y="2780928"/>
                <a:ext cx="2880320" cy="538180"/>
              </a:xfrm>
              <a:prstGeom prst="rect">
                <a:avLst/>
              </a:prstGeom>
              <a:solidFill>
                <a:schemeClr val="accent5"/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50" dirty="0" err="1" smtClean="0"/>
                  <a:t>공사명</a:t>
                </a:r>
                <a:r>
                  <a:rPr lang="en-US" altLang="ko-KR" sz="1050" dirty="0" smtClean="0"/>
                  <a:t>, </a:t>
                </a:r>
                <a:r>
                  <a:rPr lang="ko-KR" altLang="en-US" sz="1050" dirty="0" smtClean="0"/>
                  <a:t>공사구분</a:t>
                </a:r>
                <a:r>
                  <a:rPr lang="en-US" altLang="ko-KR" sz="1050" dirty="0" smtClean="0"/>
                  <a:t>, </a:t>
                </a:r>
                <a:r>
                  <a:rPr lang="ko-KR" altLang="en-US" sz="1050" dirty="0" smtClean="0"/>
                  <a:t>공사지역</a:t>
                </a:r>
                <a:r>
                  <a:rPr lang="en-US" altLang="ko-KR" sz="1050" dirty="0" smtClean="0"/>
                  <a:t>, </a:t>
                </a:r>
                <a:r>
                  <a:rPr lang="ko-KR" altLang="en-US" sz="1050" dirty="0" smtClean="0"/>
                  <a:t>공사면적</a:t>
                </a:r>
                <a:endParaRPr lang="en-US" altLang="ko-KR" sz="1050" dirty="0" smtClean="0"/>
              </a:p>
            </p:txBody>
          </p:sp>
        </p:grpSp>
        <p:sp>
          <p:nvSpPr>
            <p:cNvPr id="29" name="직사각형 28"/>
            <p:cNvSpPr/>
            <p:nvPr/>
          </p:nvSpPr>
          <p:spPr>
            <a:xfrm>
              <a:off x="5376247" y="3513752"/>
              <a:ext cx="2880320" cy="462494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 err="1" smtClean="0"/>
                <a:t>공사명</a:t>
              </a:r>
              <a:endParaRPr lang="en-US" altLang="ko-KR" sz="1050" dirty="0" smtClean="0"/>
            </a:p>
          </p:txBody>
        </p:sp>
      </p:grpSp>
    </p:spTree>
    <p:extLst>
      <p:ext uri="{BB962C8B-B14F-4D97-AF65-F5344CB8AC3E}">
        <p14:creationId xmlns:p14="http://schemas.microsoft.com/office/powerpoint/2010/main" val="3658889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36605" y="338276"/>
            <a:ext cx="3815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시공사례관리</a:t>
            </a:r>
            <a:r>
              <a:rPr lang="en-US" altLang="ko-KR" b="1" dirty="0"/>
              <a:t> </a:t>
            </a:r>
            <a:r>
              <a:rPr lang="en-US" altLang="ko-KR" b="1" dirty="0" smtClean="0"/>
              <a:t>– </a:t>
            </a:r>
            <a:r>
              <a:rPr lang="ko-KR" altLang="en-US" b="1" dirty="0" smtClean="0"/>
              <a:t>시공사례상세보기</a:t>
            </a:r>
            <a:endParaRPr lang="ko-KR" altLang="en-US" b="1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5638" y="41658"/>
            <a:ext cx="3856947" cy="373017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020386" y="5706252"/>
            <a:ext cx="317250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Blog-single.html</a:t>
            </a:r>
          </a:p>
          <a:p>
            <a:r>
              <a:rPr lang="en-US" altLang="ko-KR" dirty="0" smtClean="0"/>
              <a:t>+ </a:t>
            </a:r>
            <a:r>
              <a:rPr lang="en-US" altLang="ko-KR" dirty="0" err="1"/>
              <a:t>facebook</a:t>
            </a:r>
            <a:r>
              <a:rPr lang="en-US" altLang="ko-KR" dirty="0"/>
              <a:t> comment </a:t>
            </a:r>
            <a:r>
              <a:rPr lang="en-US" altLang="ko-KR" dirty="0" err="1"/>
              <a:t>api</a:t>
            </a:r>
            <a:endParaRPr lang="en-US" altLang="ko-KR" dirty="0"/>
          </a:p>
          <a:p>
            <a:r>
              <a:rPr lang="en-US" altLang="ko-KR" dirty="0"/>
              <a:t>(blog-single-left-sidebar.html)</a:t>
            </a:r>
            <a:endParaRPr lang="ko-KR" altLang="en-US" dirty="0"/>
          </a:p>
          <a:p>
            <a:endParaRPr lang="en-US" altLang="ko-KR" dirty="0" smtClean="0"/>
          </a:p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419700" y="5715416"/>
            <a:ext cx="1944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사용 파일명 </a:t>
            </a:r>
            <a:r>
              <a:rPr lang="en-US" altLang="ko-KR" dirty="0" smtClean="0"/>
              <a:t>: </a:t>
            </a:r>
            <a:endParaRPr lang="ko-KR" altLang="en-US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5637" y="4439738"/>
            <a:ext cx="3856947" cy="216779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36605" y="1168079"/>
            <a:ext cx="328052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&lt;</a:t>
            </a:r>
            <a:r>
              <a:rPr lang="ko-KR" altLang="en-US" b="1" dirty="0" smtClean="0"/>
              <a:t>참고사항</a:t>
            </a:r>
            <a:r>
              <a:rPr lang="en-US" altLang="ko-KR" b="1" dirty="0" smtClean="0"/>
              <a:t>&gt;</a:t>
            </a:r>
          </a:p>
          <a:p>
            <a:pPr algn="ctr"/>
            <a:endParaRPr lang="en-US" altLang="ko-KR" dirty="0" smtClean="0"/>
          </a:p>
          <a:p>
            <a:pPr marL="285750" indent="-285750" algn="just">
              <a:buFontTx/>
              <a:buChar char="-"/>
            </a:pPr>
            <a:r>
              <a:rPr lang="en-US" altLang="ko-KR" dirty="0" err="1" smtClean="0"/>
              <a:t>VRImages</a:t>
            </a:r>
            <a:r>
              <a:rPr lang="ko-KR" altLang="en-US" dirty="0" smtClean="0"/>
              <a:t>는 </a:t>
            </a:r>
            <a:r>
              <a:rPr lang="en-US" altLang="ko-KR" dirty="0" err="1" smtClean="0"/>
              <a:t>VRPano</a:t>
            </a:r>
            <a:r>
              <a:rPr lang="en-US" altLang="ko-KR" dirty="0" smtClean="0"/>
              <a:t> Viewer</a:t>
            </a:r>
            <a:r>
              <a:rPr lang="ko-KR" altLang="en-US" dirty="0" smtClean="0"/>
              <a:t>로 구동된다</a:t>
            </a:r>
            <a:endParaRPr lang="en-US" altLang="ko-KR" dirty="0" smtClean="0"/>
          </a:p>
          <a:p>
            <a:pPr marL="285750" indent="-285750" algn="just">
              <a:buFontTx/>
              <a:buChar char="-"/>
            </a:pPr>
            <a:r>
              <a:rPr lang="en-US" altLang="ko-KR" dirty="0" smtClean="0"/>
              <a:t>Coordinate</a:t>
            </a:r>
            <a:r>
              <a:rPr lang="ko-KR" altLang="en-US" dirty="0" smtClean="0"/>
              <a:t>내 정보는 </a:t>
            </a:r>
            <a:r>
              <a:rPr lang="en-US" altLang="ko-KR" dirty="0" err="1" smtClean="0"/>
              <a:t>Daum</a:t>
            </a:r>
            <a:r>
              <a:rPr lang="en-US" altLang="ko-KR" dirty="0" smtClean="0"/>
              <a:t> Map API</a:t>
            </a:r>
            <a:r>
              <a:rPr lang="ko-KR" altLang="en-US" dirty="0" smtClean="0"/>
              <a:t>를 이용하여 구현한다</a:t>
            </a:r>
            <a:r>
              <a:rPr lang="en-US" altLang="ko-KR" dirty="0" smtClean="0"/>
              <a:t>.</a:t>
            </a:r>
          </a:p>
          <a:p>
            <a:pPr marL="285750" indent="-285750" algn="just">
              <a:buFontTx/>
              <a:buChar char="-"/>
            </a:pPr>
            <a:r>
              <a:rPr lang="en-US" altLang="ko-KR" dirty="0" err="1" smtClean="0"/>
              <a:t>regionCategory</a:t>
            </a:r>
            <a:r>
              <a:rPr lang="en-US" altLang="ko-KR" dirty="0" smtClean="0"/>
              <a:t> </a:t>
            </a:r>
            <a:r>
              <a:rPr lang="ko-KR" altLang="en-US" dirty="0" smtClean="0"/>
              <a:t>는 해당 글에 대한 해시태그</a:t>
            </a:r>
            <a:r>
              <a:rPr lang="en-US" altLang="ko-KR" dirty="0" smtClean="0"/>
              <a:t>(#)</a:t>
            </a:r>
            <a:r>
              <a:rPr lang="ko-KR" altLang="en-US" dirty="0"/>
              <a:t> </a:t>
            </a:r>
            <a:r>
              <a:rPr lang="ko-KR" altLang="en-US" dirty="0" smtClean="0"/>
              <a:t>목록</a:t>
            </a:r>
            <a:endParaRPr lang="en-US" altLang="ko-KR" dirty="0"/>
          </a:p>
          <a:p>
            <a:pPr marL="285750" indent="-285750" algn="just">
              <a:buFontTx/>
              <a:buChar char="-"/>
            </a:pPr>
            <a:r>
              <a:rPr lang="ko-KR" altLang="en-US" dirty="0" smtClean="0"/>
              <a:t>최초 작성일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initWriteDate</a:t>
            </a:r>
            <a:r>
              <a:rPr lang="en-US" altLang="ko-KR" dirty="0" smtClean="0"/>
              <a:t>)</a:t>
            </a:r>
            <a:r>
              <a:rPr lang="ko-KR" altLang="en-US" dirty="0" smtClean="0"/>
              <a:t>는 글 </a:t>
            </a:r>
            <a:r>
              <a:rPr lang="ko-KR" altLang="en-US" dirty="0" err="1" smtClean="0"/>
              <a:t>수정시</a:t>
            </a:r>
            <a:r>
              <a:rPr lang="ko-KR" altLang="en-US" dirty="0" smtClean="0"/>
              <a:t> 갱신된다</a:t>
            </a:r>
            <a:endParaRPr lang="en-US" altLang="ko-KR" dirty="0" smtClean="0"/>
          </a:p>
          <a:p>
            <a:pPr marL="285750" indent="-285750" algn="just">
              <a:buFontTx/>
              <a:buChar char="-"/>
            </a:pPr>
            <a:r>
              <a:rPr lang="en-US" altLang="ko-KR" dirty="0" smtClean="0"/>
              <a:t>Comment </a:t>
            </a:r>
            <a:r>
              <a:rPr lang="ko-KR" altLang="en-US" dirty="0" smtClean="0"/>
              <a:t>기능은 </a:t>
            </a:r>
            <a:r>
              <a:rPr lang="en-US" altLang="ko-KR" dirty="0" err="1" smtClean="0"/>
              <a:t>facebook</a:t>
            </a:r>
            <a:r>
              <a:rPr lang="en-US" altLang="ko-KR" dirty="0" smtClean="0"/>
              <a:t> comment </a:t>
            </a:r>
            <a:r>
              <a:rPr lang="en-US" altLang="ko-KR" dirty="0" err="1" smtClean="0"/>
              <a:t>api</a:t>
            </a:r>
            <a:r>
              <a:rPr lang="ko-KR" altLang="en-US" dirty="0" err="1" smtClean="0"/>
              <a:t>로</a:t>
            </a:r>
            <a:r>
              <a:rPr lang="ko-KR" altLang="en-US" dirty="0" smtClean="0"/>
              <a:t> 구현된다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1439" y="707608"/>
            <a:ext cx="2882128" cy="4916572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7585567" y="4011179"/>
            <a:ext cx="739472" cy="2846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목록</a:t>
            </a:r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8427072" y="4011179"/>
            <a:ext cx="739472" cy="2846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수정</a:t>
            </a:r>
            <a:endParaRPr lang="ko-KR" altLang="en-US" dirty="0"/>
          </a:p>
        </p:txBody>
      </p:sp>
      <p:sp>
        <p:nvSpPr>
          <p:cNvPr id="18" name="직사각형 17"/>
          <p:cNvSpPr/>
          <p:nvPr/>
        </p:nvSpPr>
        <p:spPr>
          <a:xfrm>
            <a:off x="9268577" y="4011178"/>
            <a:ext cx="739472" cy="2846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삭제</a:t>
            </a:r>
            <a:endParaRPr lang="ko-KR" altLang="en-US" dirty="0"/>
          </a:p>
        </p:txBody>
      </p:sp>
      <p:sp>
        <p:nvSpPr>
          <p:cNvPr id="24" name="직사각형 23"/>
          <p:cNvSpPr/>
          <p:nvPr/>
        </p:nvSpPr>
        <p:spPr>
          <a:xfrm>
            <a:off x="7072873" y="698583"/>
            <a:ext cx="2965837" cy="12607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VR Viewer</a:t>
            </a:r>
            <a:endParaRPr lang="ko-KR" altLang="en-US" dirty="0"/>
          </a:p>
        </p:txBody>
      </p:sp>
      <p:sp>
        <p:nvSpPr>
          <p:cNvPr id="25" name="직사각형 24"/>
          <p:cNvSpPr/>
          <p:nvPr/>
        </p:nvSpPr>
        <p:spPr>
          <a:xfrm>
            <a:off x="10636591" y="369761"/>
            <a:ext cx="1327868" cy="22760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업체명</a:t>
            </a:r>
            <a:endParaRPr lang="en-US" altLang="ko-KR" dirty="0" smtClean="0"/>
          </a:p>
          <a:p>
            <a:pPr algn="ctr"/>
            <a:endParaRPr lang="en-US" altLang="ko-KR" dirty="0" smtClean="0"/>
          </a:p>
          <a:p>
            <a:pPr algn="ctr"/>
            <a:r>
              <a:rPr lang="ko-KR" altLang="en-US" dirty="0" err="1" smtClean="0"/>
              <a:t>대표명</a:t>
            </a:r>
            <a:endParaRPr lang="en-US" altLang="ko-KR" dirty="0" smtClean="0"/>
          </a:p>
          <a:p>
            <a:pPr algn="ctr"/>
            <a:endParaRPr lang="en-US" altLang="ko-KR" dirty="0" smtClean="0"/>
          </a:p>
          <a:p>
            <a:pPr algn="ctr"/>
            <a:r>
              <a:rPr lang="ko-KR" altLang="en-US" dirty="0" smtClean="0"/>
              <a:t>사업장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 위치</a:t>
            </a:r>
            <a:endParaRPr lang="en-US" altLang="ko-KR" dirty="0" smtClean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 smtClean="0"/>
              <a:t>연락처</a:t>
            </a:r>
            <a:endParaRPr lang="en-US" altLang="ko-KR" dirty="0" smtClean="0"/>
          </a:p>
        </p:txBody>
      </p:sp>
      <p:sp>
        <p:nvSpPr>
          <p:cNvPr id="26" name="직사각형 25"/>
          <p:cNvSpPr/>
          <p:nvPr/>
        </p:nvSpPr>
        <p:spPr>
          <a:xfrm>
            <a:off x="6835661" y="2955767"/>
            <a:ext cx="3693380" cy="6625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err="1" smtClean="0"/>
              <a:t>BuildCaseInfo</a:t>
            </a:r>
            <a:endParaRPr lang="en-US" altLang="ko-KR" sz="1600" dirty="0" smtClean="0"/>
          </a:p>
          <a:p>
            <a:pPr algn="ctr"/>
            <a:r>
              <a:rPr lang="en-US" altLang="ko-KR" sz="1600" dirty="0" smtClean="0"/>
              <a:t>(</a:t>
            </a:r>
            <a:r>
              <a:rPr lang="ko-KR" altLang="en-US" sz="1600" dirty="0" smtClean="0"/>
              <a:t>공사 구분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공사 위치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공사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지역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공사 면적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시공 </a:t>
            </a:r>
            <a:r>
              <a:rPr lang="ko-KR" altLang="en-US" sz="1600" dirty="0" err="1" smtClean="0"/>
              <a:t>가격등</a:t>
            </a:r>
            <a:r>
              <a:rPr lang="en-US" altLang="ko-KR" sz="1600" dirty="0" smtClean="0"/>
              <a:t>..)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6651632" y="41658"/>
            <a:ext cx="3693380" cy="1928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Title(</a:t>
            </a:r>
            <a:r>
              <a:rPr lang="ko-KR" altLang="en-US" sz="1600" dirty="0" smtClean="0"/>
              <a:t>글 제목</a:t>
            </a:r>
            <a:r>
              <a:rPr lang="en-US" altLang="ko-KR" sz="1600" dirty="0" smtClean="0"/>
              <a:t>)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6835661" y="3660132"/>
            <a:ext cx="3693380" cy="3033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/>
              <a:t>HTMLText</a:t>
            </a:r>
            <a:r>
              <a:rPr lang="en-US" altLang="ko-KR" dirty="0" smtClean="0"/>
              <a:t>(</a:t>
            </a:r>
            <a:r>
              <a:rPr lang="ko-KR" altLang="en-US" dirty="0" smtClean="0"/>
              <a:t>에디터상 삽입 내용</a:t>
            </a:r>
            <a:r>
              <a:rPr lang="en-US" altLang="ko-KR" dirty="0" smtClean="0"/>
              <a:t>)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10624616" y="3166522"/>
            <a:ext cx="1327868" cy="13596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지</a:t>
            </a:r>
            <a:r>
              <a:rPr lang="ko-KR" altLang="en-US" dirty="0" smtClean="0"/>
              <a:t>도 정보</a:t>
            </a:r>
            <a:endParaRPr lang="en-US" altLang="ko-KR" dirty="0" smtClean="0"/>
          </a:p>
          <a:p>
            <a:pPr algn="ctr"/>
            <a:r>
              <a:rPr lang="en-US" altLang="ko-KR" sz="1400" dirty="0" smtClean="0"/>
              <a:t>(coordinate)</a:t>
            </a:r>
          </a:p>
          <a:p>
            <a:pPr algn="ctr"/>
            <a:r>
              <a:rPr lang="en-US" altLang="ko-KR" sz="1400" dirty="0" smtClean="0"/>
              <a:t>Map</a:t>
            </a:r>
          </a:p>
          <a:p>
            <a:pPr algn="ctr"/>
            <a:endParaRPr lang="en-US" altLang="ko-KR" sz="1400" dirty="0"/>
          </a:p>
          <a:p>
            <a:pPr algn="ctr"/>
            <a:r>
              <a:rPr lang="ko-KR" altLang="en-US" sz="1400" dirty="0" err="1" smtClean="0"/>
              <a:t>로드뷰</a:t>
            </a:r>
            <a:r>
              <a:rPr lang="en-US" altLang="ko-KR" sz="1400" dirty="0" smtClean="0"/>
              <a:t> </a:t>
            </a:r>
            <a:endParaRPr lang="en-US" altLang="ko-KR" dirty="0" smtClean="0"/>
          </a:p>
        </p:txBody>
      </p:sp>
      <p:sp>
        <p:nvSpPr>
          <p:cNvPr id="19" name="직사각형 18"/>
          <p:cNvSpPr/>
          <p:nvPr/>
        </p:nvSpPr>
        <p:spPr>
          <a:xfrm>
            <a:off x="6638373" y="224856"/>
            <a:ext cx="3693380" cy="2898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(</a:t>
            </a:r>
            <a:r>
              <a:rPr lang="ko-KR" altLang="en-US" dirty="0" smtClean="0"/>
              <a:t>날짜</a:t>
            </a:r>
            <a:r>
              <a:rPr lang="en-US" altLang="ko-KR" smtClean="0"/>
              <a:t>, </a:t>
            </a:r>
            <a:r>
              <a:rPr lang="ko-KR" altLang="en-US" smtClean="0"/>
              <a:t>공사구분</a:t>
            </a:r>
            <a:r>
              <a:rPr lang="en-US" altLang="ko-KR" smtClean="0"/>
              <a:t>, </a:t>
            </a:r>
            <a:r>
              <a:rPr lang="ko-KR" altLang="en-US" dirty="0" err="1" smtClean="0"/>
              <a:t>댓글수</a:t>
            </a:r>
            <a:r>
              <a:rPr lang="en-US" altLang="ko-KR" dirty="0" smtClean="0"/>
              <a:t>)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24616" y="2709733"/>
            <a:ext cx="1411805" cy="392850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10636591" y="41659"/>
            <a:ext cx="1327868" cy="2966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업체 로고</a:t>
            </a:r>
            <a:endParaRPr lang="en-US" altLang="ko-KR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24616" y="2934104"/>
            <a:ext cx="1398357" cy="138985"/>
          </a:xfrm>
          <a:prstGeom prst="rect">
            <a:avLst/>
          </a:prstGeom>
        </p:spPr>
      </p:pic>
      <p:sp>
        <p:nvSpPr>
          <p:cNvPr id="23" name="직사각형 22"/>
          <p:cNvSpPr/>
          <p:nvPr/>
        </p:nvSpPr>
        <p:spPr>
          <a:xfrm>
            <a:off x="10910808" y="2762300"/>
            <a:ext cx="437549" cy="1078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/>
              <a:t>찜</a:t>
            </a:r>
            <a:endParaRPr lang="ko-KR" altLang="en-US" sz="1000" dirty="0"/>
          </a:p>
        </p:txBody>
      </p:sp>
      <p:sp>
        <p:nvSpPr>
          <p:cNvPr id="30" name="직사각형 29"/>
          <p:cNvSpPr/>
          <p:nvPr/>
        </p:nvSpPr>
        <p:spPr>
          <a:xfrm>
            <a:off x="11610081" y="2760670"/>
            <a:ext cx="437549" cy="1078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/>
              <a:t>견적</a:t>
            </a:r>
            <a:endParaRPr lang="ko-KR" altLang="en-US" sz="1000" dirty="0"/>
          </a:p>
        </p:txBody>
      </p:sp>
      <p:sp>
        <p:nvSpPr>
          <p:cNvPr id="31" name="직사각형 30"/>
          <p:cNvSpPr/>
          <p:nvPr/>
        </p:nvSpPr>
        <p:spPr>
          <a:xfrm>
            <a:off x="10624616" y="4590133"/>
            <a:ext cx="1327868" cy="7248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태그</a:t>
            </a:r>
            <a:r>
              <a:rPr lang="ko-KR" altLang="en-US" dirty="0" smtClean="0"/>
              <a:t> </a:t>
            </a:r>
            <a:r>
              <a:rPr lang="ko-KR" altLang="en-US" dirty="0" smtClean="0"/>
              <a:t>정보</a:t>
            </a:r>
            <a:endParaRPr lang="en-US" altLang="ko-KR" dirty="0" smtClean="0"/>
          </a:p>
          <a:p>
            <a:pPr algn="ctr"/>
            <a:r>
              <a:rPr lang="en-US" altLang="ko-KR" sz="1100" dirty="0" smtClean="0"/>
              <a:t>(</a:t>
            </a:r>
            <a:r>
              <a:rPr lang="en-US" altLang="ko-KR" sz="1100" dirty="0" err="1" smtClean="0"/>
              <a:t>regionCategory</a:t>
            </a:r>
            <a:r>
              <a:rPr lang="en-US" altLang="ko-KR" sz="1100" dirty="0" smtClean="0"/>
              <a:t>)</a:t>
            </a:r>
            <a:endParaRPr lang="en-US" altLang="ko-KR" sz="1400" dirty="0" smtClean="0"/>
          </a:p>
        </p:txBody>
      </p:sp>
    </p:spTree>
    <p:extLst>
      <p:ext uri="{BB962C8B-B14F-4D97-AF65-F5344CB8AC3E}">
        <p14:creationId xmlns:p14="http://schemas.microsoft.com/office/powerpoint/2010/main" val="886836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4933028" y="5777055"/>
            <a:ext cx="53636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blog-masonry-2.html</a:t>
            </a:r>
          </a:p>
          <a:p>
            <a:r>
              <a:rPr lang="en-US" altLang="ko-KR" dirty="0"/>
              <a:t>+ navigation.html</a:t>
            </a:r>
          </a:p>
          <a:p>
            <a:r>
              <a:rPr lang="en-US" altLang="ko-KR" dirty="0"/>
              <a:t>+ </a:t>
            </a:r>
            <a:r>
              <a:rPr lang="en-US" altLang="ko-KR" dirty="0" smtClean="0"/>
              <a:t>pagination-progress.html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379304" y="5933361"/>
            <a:ext cx="1944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사용 파일명 </a:t>
            </a:r>
            <a:r>
              <a:rPr lang="en-US" altLang="ko-KR" dirty="0" smtClean="0"/>
              <a:t>: </a:t>
            </a:r>
            <a:endParaRPr lang="ko-KR" altLang="en-US" dirty="0"/>
          </a:p>
        </p:txBody>
      </p:sp>
      <p:cxnSp>
        <p:nvCxnSpPr>
          <p:cNvPr id="10" name="직선 화살표 연결선 9"/>
          <p:cNvCxnSpPr/>
          <p:nvPr/>
        </p:nvCxnSpPr>
        <p:spPr>
          <a:xfrm>
            <a:off x="4552687" y="3406501"/>
            <a:ext cx="1543061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49595" y="338276"/>
            <a:ext cx="4068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 smtClean="0"/>
              <a:t>내정보관리</a:t>
            </a:r>
            <a:r>
              <a:rPr lang="en-US" altLang="ko-KR" b="1" dirty="0" smtClean="0"/>
              <a:t> – </a:t>
            </a:r>
            <a:r>
              <a:rPr lang="ko-KR" altLang="en-US" b="1" dirty="0" smtClean="0"/>
              <a:t>찜 한 시공사례조회</a:t>
            </a:r>
            <a:endParaRPr lang="ko-KR" altLang="en-US" b="1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8954" y="454974"/>
            <a:ext cx="5291312" cy="5251277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558507" y="1323993"/>
            <a:ext cx="3672408" cy="317051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4" name="그룹 13"/>
          <p:cNvGrpSpPr/>
          <p:nvPr/>
        </p:nvGrpSpPr>
        <p:grpSpPr>
          <a:xfrm>
            <a:off x="774531" y="1527771"/>
            <a:ext cx="3168352" cy="2811754"/>
            <a:chOff x="467544" y="1616554"/>
            <a:chExt cx="3168352" cy="1812446"/>
          </a:xfrm>
        </p:grpSpPr>
        <p:sp>
          <p:nvSpPr>
            <p:cNvPr id="15" name="직사각형 14"/>
            <p:cNvSpPr/>
            <p:nvPr/>
          </p:nvSpPr>
          <p:spPr>
            <a:xfrm>
              <a:off x="467544" y="1616554"/>
              <a:ext cx="3168352" cy="181244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611560" y="1700809"/>
              <a:ext cx="2880320" cy="669237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시공사진</a:t>
              </a:r>
              <a:endParaRPr lang="ko-KR" altLang="en-US" dirty="0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611560" y="2780928"/>
              <a:ext cx="2880320" cy="538180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 smtClean="0"/>
                <a:t>공사명</a:t>
              </a:r>
              <a:r>
                <a:rPr lang="en-US" altLang="ko-KR" dirty="0" smtClean="0"/>
                <a:t>, </a:t>
              </a:r>
              <a:r>
                <a:rPr lang="ko-KR" altLang="en-US" dirty="0" smtClean="0"/>
                <a:t>공사구분</a:t>
              </a:r>
              <a:r>
                <a:rPr lang="en-US" altLang="ko-KR" dirty="0" smtClean="0"/>
                <a:t>, </a:t>
              </a:r>
              <a:r>
                <a:rPr lang="ko-KR" altLang="en-US" dirty="0" smtClean="0"/>
                <a:t>공사지역</a:t>
              </a:r>
              <a:r>
                <a:rPr lang="en-US" altLang="ko-KR" dirty="0" smtClean="0"/>
                <a:t>, </a:t>
              </a:r>
              <a:r>
                <a:rPr lang="ko-KR" altLang="en-US" dirty="0" smtClean="0"/>
                <a:t>공사면적</a:t>
              </a:r>
              <a:endParaRPr lang="en-US" altLang="ko-KR" dirty="0" smtClean="0"/>
            </a:p>
          </p:txBody>
        </p:sp>
      </p:grpSp>
      <p:sp>
        <p:nvSpPr>
          <p:cNvPr id="18" name="직사각형 17"/>
          <p:cNvSpPr/>
          <p:nvPr/>
        </p:nvSpPr>
        <p:spPr>
          <a:xfrm>
            <a:off x="918547" y="2727624"/>
            <a:ext cx="2880320" cy="462494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공사명</a:t>
            </a:r>
            <a:endParaRPr lang="en-US" altLang="ko-KR" dirty="0" smtClean="0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6360" y="5553145"/>
            <a:ext cx="2476500" cy="476250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5089" y="1192102"/>
            <a:ext cx="4410807" cy="671338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8351078" y="1471014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err="1" smtClean="0"/>
              <a:t>검색옵션창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60989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98" y="845493"/>
            <a:ext cx="5385959" cy="486075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379304" y="5933361"/>
            <a:ext cx="1944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사용 파일명 </a:t>
            </a:r>
            <a:r>
              <a:rPr lang="en-US" altLang="ko-KR" dirty="0" smtClean="0"/>
              <a:t>: </a:t>
            </a:r>
            <a:endParaRPr lang="ko-KR" altLang="en-US" dirty="0"/>
          </a:p>
        </p:txBody>
      </p:sp>
      <p:cxnSp>
        <p:nvCxnSpPr>
          <p:cNvPr id="10" name="직선 화살표 연결선 9"/>
          <p:cNvCxnSpPr/>
          <p:nvPr/>
        </p:nvCxnSpPr>
        <p:spPr>
          <a:xfrm>
            <a:off x="4552687" y="3406501"/>
            <a:ext cx="1543061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49595" y="338276"/>
            <a:ext cx="4068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 smtClean="0"/>
              <a:t>내정보</a:t>
            </a:r>
            <a:r>
              <a:rPr lang="ko-KR" altLang="en-US" b="1" dirty="0" smtClean="0"/>
              <a:t> 관리</a:t>
            </a:r>
            <a:r>
              <a:rPr lang="en-US" altLang="ko-KR" b="1" dirty="0" smtClean="0"/>
              <a:t> – </a:t>
            </a:r>
            <a:r>
              <a:rPr lang="ko-KR" altLang="en-US" b="1" dirty="0" smtClean="0"/>
              <a:t>찜 한 </a:t>
            </a:r>
            <a:r>
              <a:rPr lang="ko-KR" altLang="en-US" b="1" dirty="0" err="1" smtClean="0"/>
              <a:t>방정보조회</a:t>
            </a:r>
            <a:endParaRPr lang="ko-KR" altLang="en-US" b="1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8954" y="454974"/>
            <a:ext cx="5291312" cy="5251277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6360" y="5553145"/>
            <a:ext cx="2476500" cy="47625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933029" y="5844136"/>
            <a:ext cx="53636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blog-masonry-2.html</a:t>
            </a:r>
          </a:p>
          <a:p>
            <a:r>
              <a:rPr lang="en-US" altLang="ko-KR" dirty="0"/>
              <a:t>+ navigation.html</a:t>
            </a:r>
          </a:p>
          <a:p>
            <a:r>
              <a:rPr lang="en-US" altLang="ko-KR" dirty="0"/>
              <a:t>+ </a:t>
            </a:r>
            <a:r>
              <a:rPr lang="en-US" altLang="ko-KR" dirty="0" smtClean="0"/>
              <a:t>pagination-progress.html</a:t>
            </a:r>
            <a:endParaRPr lang="ko-KR" altLang="en-US" dirty="0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5089" y="1192102"/>
            <a:ext cx="4410807" cy="671338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8351078" y="1471014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err="1" smtClean="0"/>
              <a:t>검색옵션창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12629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72686" y="338276"/>
            <a:ext cx="3815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내정보관리 </a:t>
            </a:r>
            <a:r>
              <a:rPr lang="en-US" altLang="ko-KR" b="1" dirty="0" smtClean="0"/>
              <a:t>– </a:t>
            </a:r>
            <a:r>
              <a:rPr lang="ko-KR" altLang="en-US" b="1" dirty="0" smtClean="0"/>
              <a:t>내 컨설팅 정보조회</a:t>
            </a:r>
            <a:endParaRPr lang="ko-KR" altLang="en-US" b="1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427" y="1074058"/>
            <a:ext cx="5165023" cy="529489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257459" y="3765860"/>
            <a:ext cx="2832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blog-grid-2.html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725759" y="5461636"/>
            <a:ext cx="61275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사용 파일명 </a:t>
            </a:r>
            <a:r>
              <a:rPr lang="en-US" altLang="ko-KR" dirty="0" smtClean="0"/>
              <a:t>: blog-grid.html(</a:t>
            </a:r>
            <a:r>
              <a:rPr lang="ko-KR" altLang="en-US" dirty="0" smtClean="0"/>
              <a:t>그림 </a:t>
            </a:r>
            <a:r>
              <a:rPr lang="ko-KR" altLang="en-US" dirty="0" err="1" smtClean="0"/>
              <a:t>삭제후</a:t>
            </a:r>
            <a:r>
              <a:rPr lang="ko-KR" altLang="en-US" dirty="0" smtClean="0"/>
              <a:t> 이용</a:t>
            </a:r>
            <a:r>
              <a:rPr lang="en-US" altLang="ko-KR" dirty="0" smtClean="0"/>
              <a:t>)</a:t>
            </a:r>
          </a:p>
          <a:p>
            <a:r>
              <a:rPr lang="en-US" altLang="ko-KR" dirty="0"/>
              <a:t>+ navigation.html</a:t>
            </a:r>
          </a:p>
          <a:p>
            <a:r>
              <a:rPr lang="en-US" altLang="ko-KR" dirty="0"/>
              <a:t>+ </a:t>
            </a:r>
            <a:r>
              <a:rPr lang="en-US" altLang="ko-KR" dirty="0" smtClean="0"/>
              <a:t>pagination-progress.html</a:t>
            </a:r>
            <a:endParaRPr lang="ko-KR" altLang="en-US" dirty="0"/>
          </a:p>
        </p:txBody>
      </p:sp>
      <p:cxnSp>
        <p:nvCxnSpPr>
          <p:cNvPr id="9" name="직선 화살표 연결선 8"/>
          <p:cNvCxnSpPr/>
          <p:nvPr/>
        </p:nvCxnSpPr>
        <p:spPr>
          <a:xfrm flipV="1">
            <a:off x="5505450" y="4624846"/>
            <a:ext cx="1543061" cy="85280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2" descr="C:\Users\joyounghyeon76\Desktop\asdfasdf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1715" y="1447770"/>
            <a:ext cx="6380285" cy="31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4798" y="4633431"/>
            <a:ext cx="2476500" cy="47625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67644" y="738389"/>
            <a:ext cx="4410807" cy="671338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8403633" y="1005672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err="1" smtClean="0"/>
              <a:t>검색옵션창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07268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528" y="875910"/>
            <a:ext cx="5037615" cy="486075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20287" y="185876"/>
            <a:ext cx="1944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72686" y="338276"/>
            <a:ext cx="40852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 smtClean="0"/>
              <a:t>방정보관리</a:t>
            </a:r>
            <a:r>
              <a:rPr lang="en-US" altLang="ko-KR" b="1" dirty="0" smtClean="0"/>
              <a:t> – </a:t>
            </a:r>
            <a:r>
              <a:rPr lang="ko-KR" altLang="en-US" b="1" dirty="0" err="1" smtClean="0"/>
              <a:t>방정보</a:t>
            </a:r>
            <a:r>
              <a:rPr lang="ko-KR" altLang="en-US" b="1" dirty="0" smtClean="0"/>
              <a:t> 입력</a:t>
            </a:r>
            <a:r>
              <a:rPr lang="en-US" altLang="ko-KR" b="1" dirty="0" smtClean="0"/>
              <a:t>/</a:t>
            </a:r>
            <a:r>
              <a:rPr lang="ko-KR" altLang="en-US" b="1" dirty="0" smtClean="0"/>
              <a:t>수정화면</a:t>
            </a:r>
            <a:endParaRPr lang="ko-KR" altLang="en-US" b="1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6552" y="860008"/>
            <a:ext cx="4199923" cy="4860758"/>
          </a:xfrm>
          <a:prstGeom prst="rect">
            <a:avLst/>
          </a:prstGeom>
        </p:spPr>
      </p:pic>
      <p:cxnSp>
        <p:nvCxnSpPr>
          <p:cNvPr id="11" name="직선 화살표 연결선 10"/>
          <p:cNvCxnSpPr/>
          <p:nvPr/>
        </p:nvCxnSpPr>
        <p:spPr>
          <a:xfrm flipV="1">
            <a:off x="3207657" y="2394857"/>
            <a:ext cx="5399314" cy="13353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957913" y="5933361"/>
            <a:ext cx="32378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contact-6-recaptcha.html</a:t>
            </a:r>
          </a:p>
          <a:p>
            <a:r>
              <a:rPr lang="en-US" altLang="ko-KR" dirty="0"/>
              <a:t>+ contact-6-file.html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392367" y="6162065"/>
            <a:ext cx="1944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사용 파일명 </a:t>
            </a:r>
            <a:r>
              <a:rPr lang="en-US" altLang="ko-KR" dirty="0" smtClean="0"/>
              <a:t>: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065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720287" y="185876"/>
            <a:ext cx="1944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7657" y="1072603"/>
            <a:ext cx="4199923" cy="4860758"/>
          </a:xfrm>
          <a:prstGeom prst="rect">
            <a:avLst/>
          </a:prstGeom>
        </p:spPr>
      </p:pic>
      <p:cxnSp>
        <p:nvCxnSpPr>
          <p:cNvPr id="11" name="직선 화살표 연결선 10"/>
          <p:cNvCxnSpPr>
            <a:endCxn id="8" idx="1"/>
          </p:cNvCxnSpPr>
          <p:nvPr/>
        </p:nvCxnSpPr>
        <p:spPr>
          <a:xfrm flipV="1">
            <a:off x="1988456" y="3502982"/>
            <a:ext cx="1219201" cy="807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957913" y="5933361"/>
            <a:ext cx="32378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contact-6-recaptcha.html</a:t>
            </a:r>
          </a:p>
          <a:p>
            <a:r>
              <a:rPr lang="en-US" altLang="ko-KR" dirty="0"/>
              <a:t>+ contact-6-file.html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392367" y="6162065"/>
            <a:ext cx="1944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사용 파일명 </a:t>
            </a:r>
            <a:r>
              <a:rPr lang="en-US" altLang="ko-KR" dirty="0" smtClean="0"/>
              <a:t>: 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205" y="927006"/>
            <a:ext cx="1971675" cy="541972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121015" y="117693"/>
            <a:ext cx="3280527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&lt;</a:t>
            </a:r>
            <a:r>
              <a:rPr lang="ko-KR" altLang="en-US" b="1" dirty="0" smtClean="0"/>
              <a:t>참고사항</a:t>
            </a:r>
            <a:r>
              <a:rPr lang="en-US" altLang="ko-KR" b="1" dirty="0" smtClean="0"/>
              <a:t>&gt;</a:t>
            </a:r>
          </a:p>
          <a:p>
            <a:pPr algn="ctr"/>
            <a:endParaRPr lang="en-US" altLang="ko-KR" dirty="0" smtClean="0"/>
          </a:p>
          <a:p>
            <a:pPr marL="285750" indent="-285750" algn="just">
              <a:buFontTx/>
              <a:buChar char="-"/>
            </a:pPr>
            <a:r>
              <a:rPr lang="en-US" altLang="ko-KR" dirty="0" smtClean="0"/>
              <a:t>“</a:t>
            </a:r>
            <a:r>
              <a:rPr lang="ko-KR" altLang="en-US" dirty="0" smtClean="0"/>
              <a:t>직방</a:t>
            </a:r>
            <a:r>
              <a:rPr lang="en-US" altLang="ko-KR" dirty="0" smtClean="0"/>
              <a:t>”</a:t>
            </a:r>
            <a:r>
              <a:rPr lang="ko-KR" altLang="en-US" dirty="0" smtClean="0"/>
              <a:t>을 참고 바람</a:t>
            </a:r>
            <a:endParaRPr lang="en-US" altLang="ko-KR" dirty="0" smtClean="0"/>
          </a:p>
          <a:p>
            <a:pPr algn="just"/>
            <a:r>
              <a:rPr lang="en-US" altLang="ko-KR" dirty="0">
                <a:hlinkClick r:id="rId4"/>
              </a:rPr>
              <a:t>https://</a:t>
            </a:r>
            <a:r>
              <a:rPr lang="en-US" altLang="ko-KR" dirty="0" smtClean="0">
                <a:hlinkClick r:id="rId4"/>
              </a:rPr>
              <a:t>www.zigbang.com/items1/6398587</a:t>
            </a:r>
            <a:endParaRPr lang="en-US" altLang="ko-KR" dirty="0" smtClean="0"/>
          </a:p>
          <a:p>
            <a:pPr algn="just"/>
            <a:endParaRPr lang="en-US" altLang="ko-KR" dirty="0"/>
          </a:p>
          <a:p>
            <a:pPr marL="285750" indent="-285750" algn="just">
              <a:buFontTx/>
              <a:buChar char="-"/>
            </a:pPr>
            <a:r>
              <a:rPr lang="ko-KR" altLang="en-US" dirty="0" smtClean="0"/>
              <a:t>제목</a:t>
            </a:r>
            <a:r>
              <a:rPr lang="en-US" altLang="ko-KR" dirty="0" smtClean="0"/>
              <a:t>, </a:t>
            </a:r>
            <a:r>
              <a:rPr lang="ko-KR" altLang="en-US" dirty="0" smtClean="0"/>
              <a:t>방 구조</a:t>
            </a:r>
            <a:r>
              <a:rPr lang="en-US" altLang="ko-KR" dirty="0" smtClean="0"/>
              <a:t>(</a:t>
            </a:r>
            <a:r>
              <a:rPr lang="ko-KR" altLang="en-US" dirty="0" smtClean="0"/>
              <a:t>건물 형태</a:t>
            </a:r>
            <a:r>
              <a:rPr lang="en-US" altLang="ko-KR" dirty="0" smtClean="0"/>
              <a:t>), </a:t>
            </a:r>
            <a:r>
              <a:rPr lang="ko-KR" altLang="en-US" dirty="0" smtClean="0"/>
              <a:t>집 주소</a:t>
            </a:r>
            <a:r>
              <a:rPr lang="en-US" altLang="ko-KR" dirty="0" smtClean="0"/>
              <a:t>, </a:t>
            </a:r>
            <a:r>
              <a:rPr lang="ko-KR" altLang="en-US" dirty="0" smtClean="0"/>
              <a:t>대표 </a:t>
            </a:r>
            <a:r>
              <a:rPr lang="ko-KR" altLang="en-US" dirty="0" err="1" smtClean="0"/>
              <a:t>미리보기</a:t>
            </a:r>
            <a:r>
              <a:rPr lang="ko-KR" altLang="en-US" dirty="0" smtClean="0"/>
              <a:t> 이미지는 </a:t>
            </a:r>
            <a:r>
              <a:rPr lang="ko-KR" altLang="en-US" b="1" dirty="0" smtClean="0"/>
              <a:t>필수</a:t>
            </a:r>
            <a:r>
              <a:rPr lang="ko-KR" altLang="en-US" dirty="0" smtClean="0"/>
              <a:t>이다</a:t>
            </a:r>
            <a:endParaRPr lang="en-US" altLang="ko-KR" dirty="0" smtClean="0"/>
          </a:p>
          <a:p>
            <a:pPr marL="285750" indent="-285750" algn="just">
              <a:buFontTx/>
              <a:buChar char="-"/>
            </a:pPr>
            <a:r>
              <a:rPr lang="en-US" altLang="ko-KR" dirty="0" smtClean="0"/>
              <a:t>“Coordinate(</a:t>
            </a:r>
            <a:r>
              <a:rPr lang="ko-KR" altLang="en-US" dirty="0" smtClean="0"/>
              <a:t>좌표정보</a:t>
            </a:r>
            <a:r>
              <a:rPr lang="en-US" altLang="ko-KR" dirty="0" smtClean="0"/>
              <a:t>)”</a:t>
            </a:r>
            <a:r>
              <a:rPr lang="ko-KR" altLang="en-US" dirty="0" smtClean="0"/>
              <a:t>는 우편번호</a:t>
            </a:r>
            <a:r>
              <a:rPr lang="en-US" altLang="ko-KR" dirty="0" smtClean="0"/>
              <a:t>(</a:t>
            </a:r>
            <a:r>
              <a:rPr lang="ko-KR" altLang="en-US" dirty="0" smtClean="0"/>
              <a:t>주소</a:t>
            </a:r>
            <a:r>
              <a:rPr lang="en-US" altLang="ko-KR" dirty="0" smtClean="0"/>
              <a:t>)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입력시</a:t>
            </a:r>
            <a:r>
              <a:rPr lang="ko-KR" altLang="en-US" dirty="0" smtClean="0"/>
              <a:t> 해당 위도</a:t>
            </a:r>
            <a:r>
              <a:rPr lang="en-US" altLang="ko-KR" dirty="0" smtClean="0"/>
              <a:t>, </a:t>
            </a:r>
            <a:r>
              <a:rPr lang="ko-KR" altLang="en-US" dirty="0" smtClean="0"/>
              <a:t>경도를 입력하여 자동으로 입력되게 하자</a:t>
            </a:r>
            <a:endParaRPr lang="en-US" altLang="ko-KR" dirty="0" smtClean="0"/>
          </a:p>
          <a:p>
            <a:pPr algn="just"/>
            <a:r>
              <a:rPr lang="en-US" altLang="ko-KR" dirty="0" smtClean="0"/>
              <a:t>(</a:t>
            </a:r>
            <a:r>
              <a:rPr lang="ko-KR" altLang="en-US" dirty="0" smtClean="0"/>
              <a:t>참고자료 </a:t>
            </a:r>
            <a:r>
              <a:rPr lang="en-US" altLang="ko-KR" dirty="0" smtClean="0"/>
              <a:t>: </a:t>
            </a:r>
            <a:r>
              <a:rPr lang="en-US" altLang="ko-KR" dirty="0" smtClean="0">
                <a:hlinkClick r:id="rId5"/>
              </a:rPr>
              <a:t>https</a:t>
            </a:r>
            <a:r>
              <a:rPr lang="en-US" altLang="ko-KR" dirty="0">
                <a:hlinkClick r:id="rId5"/>
              </a:rPr>
              <a:t>://</a:t>
            </a:r>
            <a:r>
              <a:rPr lang="en-US" altLang="ko-KR" dirty="0" smtClean="0">
                <a:hlinkClick r:id="rId5"/>
              </a:rPr>
              <a:t>postcodify.poesis.kr/guide/jquery_plugin</a:t>
            </a:r>
            <a:r>
              <a:rPr lang="en-US" altLang="ko-KR" dirty="0" smtClean="0"/>
              <a:t>)</a:t>
            </a:r>
          </a:p>
          <a:p>
            <a:pPr marL="285750" indent="-285750" algn="just">
              <a:buFontTx/>
              <a:buChar char="-"/>
            </a:pPr>
            <a:r>
              <a:rPr lang="ko-KR" altLang="en-US" dirty="0" err="1" smtClean="0"/>
              <a:t>수정시에는</a:t>
            </a:r>
            <a:r>
              <a:rPr lang="ko-KR" altLang="en-US" dirty="0" smtClean="0"/>
              <a:t> </a:t>
            </a:r>
            <a:r>
              <a:rPr lang="en-US" altLang="ko-KR" dirty="0"/>
              <a:t>VR</a:t>
            </a:r>
            <a:r>
              <a:rPr lang="ko-KR" altLang="en-US" dirty="0"/>
              <a:t>사진은 수정이 </a:t>
            </a:r>
            <a:r>
              <a:rPr lang="ko-KR" altLang="en-US" dirty="0" err="1"/>
              <a:t>안된다</a:t>
            </a:r>
            <a:endParaRPr lang="en-US" altLang="ko-KR" dirty="0"/>
          </a:p>
          <a:p>
            <a:pPr algn="just"/>
            <a:r>
              <a:rPr lang="en-US" altLang="ko-KR" dirty="0"/>
              <a:t>(</a:t>
            </a:r>
            <a:r>
              <a:rPr lang="ko-KR" altLang="en-US" dirty="0"/>
              <a:t>현재 서버상 구현이 안됨</a:t>
            </a:r>
            <a:r>
              <a:rPr lang="en-US" altLang="ko-KR" dirty="0"/>
              <a:t>)</a:t>
            </a:r>
          </a:p>
          <a:p>
            <a:pPr marL="285750" indent="-285750" algn="just">
              <a:buFontTx/>
              <a:buChar char="-"/>
            </a:pPr>
            <a:r>
              <a:rPr lang="ko-KR" altLang="en-US" dirty="0"/>
              <a:t>대표 이미지의 경우 단일 선택이다</a:t>
            </a:r>
            <a:endParaRPr lang="en-US" altLang="ko-KR" dirty="0"/>
          </a:p>
          <a:p>
            <a:pPr marL="285750" indent="-285750" algn="just">
              <a:buFontTx/>
              <a:buChar char="-"/>
            </a:pPr>
            <a:r>
              <a:rPr lang="en-US" altLang="ko-KR" dirty="0"/>
              <a:t>VR </a:t>
            </a:r>
            <a:r>
              <a:rPr lang="ko-KR" altLang="en-US" dirty="0"/>
              <a:t>이미지의 경우 다중선택이 </a:t>
            </a:r>
            <a:r>
              <a:rPr lang="ko-KR" altLang="en-US" dirty="0" smtClean="0"/>
              <a:t>가능하다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72686" y="338276"/>
            <a:ext cx="40852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 smtClean="0"/>
              <a:t>방정보관리</a:t>
            </a:r>
            <a:r>
              <a:rPr lang="en-US" altLang="ko-KR" b="1" dirty="0" smtClean="0"/>
              <a:t> – </a:t>
            </a:r>
            <a:r>
              <a:rPr lang="ko-KR" altLang="en-US" b="1" dirty="0" err="1" smtClean="0"/>
              <a:t>방정보</a:t>
            </a:r>
            <a:r>
              <a:rPr lang="ko-KR" altLang="en-US" b="1" dirty="0" smtClean="0"/>
              <a:t> 입력</a:t>
            </a:r>
            <a:r>
              <a:rPr lang="en-US" altLang="ko-KR" b="1" dirty="0" smtClean="0"/>
              <a:t>/</a:t>
            </a:r>
            <a:r>
              <a:rPr lang="ko-KR" altLang="en-US" b="1" dirty="0" smtClean="0"/>
              <a:t>수정화면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629896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872686" y="338276"/>
            <a:ext cx="3815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 smtClean="0"/>
              <a:t>방정보관리</a:t>
            </a:r>
            <a:r>
              <a:rPr lang="en-US" altLang="ko-KR" b="1" dirty="0" smtClean="0"/>
              <a:t> – </a:t>
            </a:r>
            <a:r>
              <a:rPr lang="ko-KR" altLang="en-US" b="1" dirty="0" err="1" smtClean="0"/>
              <a:t>방정보</a:t>
            </a:r>
            <a:r>
              <a:rPr lang="ko-KR" altLang="en-US" b="1" dirty="0" smtClean="0"/>
              <a:t> 조회</a:t>
            </a:r>
            <a:endParaRPr lang="ko-KR" altLang="en-US" b="1" dirty="0"/>
          </a:p>
        </p:txBody>
      </p:sp>
      <p:sp>
        <p:nvSpPr>
          <p:cNvPr id="9" name="TextBox 8"/>
          <p:cNvSpPr txBox="1"/>
          <p:nvPr/>
        </p:nvSpPr>
        <p:spPr>
          <a:xfrm>
            <a:off x="3480176" y="5932505"/>
            <a:ext cx="1944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사용 파일명 </a:t>
            </a:r>
            <a:r>
              <a:rPr lang="en-US" altLang="ko-KR" dirty="0" smtClean="0"/>
              <a:t>: 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8954" y="454974"/>
            <a:ext cx="5291312" cy="5251277"/>
          </a:xfrm>
          <a:prstGeom prst="rect">
            <a:avLst/>
          </a:prstGeom>
        </p:spPr>
      </p:pic>
      <p:cxnSp>
        <p:nvCxnSpPr>
          <p:cNvPr id="14" name="직선 화살표 연결선 13"/>
          <p:cNvCxnSpPr/>
          <p:nvPr/>
        </p:nvCxnSpPr>
        <p:spPr>
          <a:xfrm>
            <a:off x="4614995" y="3396463"/>
            <a:ext cx="2006579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301" y="1170525"/>
            <a:ext cx="4819072" cy="1650167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419797" y="3131322"/>
            <a:ext cx="3672408" cy="317051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3" name="그룹 12"/>
          <p:cNvGrpSpPr/>
          <p:nvPr/>
        </p:nvGrpSpPr>
        <p:grpSpPr>
          <a:xfrm>
            <a:off x="635821" y="3335100"/>
            <a:ext cx="3168352" cy="2811754"/>
            <a:chOff x="467544" y="1616554"/>
            <a:chExt cx="3168352" cy="1812446"/>
          </a:xfrm>
        </p:grpSpPr>
        <p:sp>
          <p:nvSpPr>
            <p:cNvPr id="15" name="직사각형 14"/>
            <p:cNvSpPr/>
            <p:nvPr/>
          </p:nvSpPr>
          <p:spPr>
            <a:xfrm>
              <a:off x="467544" y="1616554"/>
              <a:ext cx="3168352" cy="181244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611560" y="1700809"/>
              <a:ext cx="2880320" cy="669237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대표 </a:t>
              </a:r>
              <a:r>
                <a:rPr lang="ko-KR" altLang="en-US" dirty="0" err="1" smtClean="0"/>
                <a:t>미리보기</a:t>
              </a:r>
              <a:r>
                <a:rPr lang="ko-KR" altLang="en-US" dirty="0" smtClean="0"/>
                <a:t> 사진</a:t>
              </a:r>
              <a:endParaRPr lang="ko-KR" altLang="en-US" dirty="0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611560" y="2780928"/>
              <a:ext cx="2880320" cy="538180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주소</a:t>
              </a:r>
              <a:r>
                <a:rPr lang="en-US" altLang="ko-KR" dirty="0" smtClean="0"/>
                <a:t>, </a:t>
              </a:r>
              <a:r>
                <a:rPr lang="ko-KR" altLang="en-US" dirty="0" smtClean="0"/>
                <a:t>가격</a:t>
              </a:r>
              <a:r>
                <a:rPr lang="en-US" altLang="ko-KR" dirty="0" smtClean="0"/>
                <a:t>, </a:t>
              </a:r>
              <a:r>
                <a:rPr lang="ko-KR" altLang="en-US" dirty="0" smtClean="0"/>
                <a:t>월세</a:t>
              </a:r>
              <a:r>
                <a:rPr lang="en-US" altLang="ko-KR" dirty="0" smtClean="0"/>
                <a:t>, </a:t>
              </a:r>
              <a:r>
                <a:rPr lang="ko-KR" altLang="en-US" dirty="0" smtClean="0"/>
                <a:t>층수</a:t>
              </a:r>
              <a:r>
                <a:rPr lang="en-US" altLang="ko-KR" dirty="0" smtClean="0"/>
                <a:t>,</a:t>
              </a:r>
            </a:p>
            <a:p>
              <a:pPr algn="ctr"/>
              <a:r>
                <a:rPr lang="ko-KR" altLang="en-US" dirty="0" smtClean="0"/>
                <a:t>방 </a:t>
              </a:r>
              <a:r>
                <a:rPr lang="ko-KR" altLang="en-US" dirty="0" err="1" smtClean="0"/>
                <a:t>갯수</a:t>
              </a:r>
              <a:endParaRPr lang="en-US" altLang="ko-KR" dirty="0" smtClean="0"/>
            </a:p>
          </p:txBody>
        </p:sp>
      </p:grpSp>
      <p:sp>
        <p:nvSpPr>
          <p:cNvPr id="18" name="직사각형 17"/>
          <p:cNvSpPr/>
          <p:nvPr/>
        </p:nvSpPr>
        <p:spPr>
          <a:xfrm>
            <a:off x="779837" y="4534953"/>
            <a:ext cx="2880320" cy="462494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제목</a:t>
            </a:r>
            <a:endParaRPr lang="en-US" altLang="ko-KR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8954" y="1046014"/>
            <a:ext cx="5291312" cy="821780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06360" y="5553145"/>
            <a:ext cx="2476500" cy="47625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5075505" y="5636971"/>
            <a:ext cx="46966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blog-masonry-2.html</a:t>
            </a:r>
          </a:p>
          <a:p>
            <a:r>
              <a:rPr lang="en-US" altLang="ko-KR" dirty="0"/>
              <a:t>+ </a:t>
            </a:r>
            <a:r>
              <a:rPr lang="en-US" altLang="ko-KR" dirty="0" smtClean="0"/>
              <a:t>navigation.html</a:t>
            </a:r>
          </a:p>
          <a:p>
            <a:r>
              <a:rPr lang="en-US" altLang="ko-KR" dirty="0"/>
              <a:t>+ </a:t>
            </a:r>
            <a:r>
              <a:rPr lang="en-US" altLang="ko-KR" dirty="0" smtClean="0"/>
              <a:t>pagination-progress.html</a:t>
            </a:r>
          </a:p>
          <a:p>
            <a:r>
              <a:rPr lang="en-US" altLang="ko-KR" dirty="0"/>
              <a:t>+ </a:t>
            </a:r>
            <a:r>
              <a:rPr lang="en-US" altLang="ko-KR" dirty="0" smtClean="0"/>
              <a:t>component-range-slider.html(</a:t>
            </a:r>
            <a:r>
              <a:rPr lang="ko-KR" altLang="en-US" dirty="0" err="1" smtClean="0"/>
              <a:t>필요시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23" name="직사각형 22"/>
          <p:cNvSpPr/>
          <p:nvPr/>
        </p:nvSpPr>
        <p:spPr>
          <a:xfrm>
            <a:off x="7906360" y="985859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err="1" smtClean="0"/>
              <a:t>검색옵션창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91010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872686" y="338276"/>
            <a:ext cx="3815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 smtClean="0"/>
              <a:t>방정보관리</a:t>
            </a:r>
            <a:r>
              <a:rPr lang="en-US" altLang="ko-KR" b="1" dirty="0" smtClean="0"/>
              <a:t> – </a:t>
            </a:r>
            <a:r>
              <a:rPr lang="ko-KR" altLang="en-US" b="1" dirty="0" err="1" smtClean="0"/>
              <a:t>방정보</a:t>
            </a:r>
            <a:r>
              <a:rPr lang="ko-KR" altLang="en-US" b="1" dirty="0" smtClean="0"/>
              <a:t> 상세보기</a:t>
            </a:r>
            <a:endParaRPr lang="ko-KR" altLang="en-US" b="1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6590" y="0"/>
            <a:ext cx="3856947" cy="373017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036101" y="271178"/>
            <a:ext cx="317250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사용 파일명 </a:t>
            </a:r>
            <a:r>
              <a:rPr lang="en-US" altLang="ko-KR" dirty="0"/>
              <a:t>: 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Blog-single.html</a:t>
            </a:r>
          </a:p>
          <a:p>
            <a:r>
              <a:rPr lang="en-US" altLang="ko-KR" dirty="0" smtClean="0"/>
              <a:t>+ </a:t>
            </a:r>
            <a:r>
              <a:rPr lang="en-US" altLang="ko-KR" dirty="0" err="1"/>
              <a:t>facebook</a:t>
            </a:r>
            <a:r>
              <a:rPr lang="en-US" altLang="ko-KR" dirty="0"/>
              <a:t> comment </a:t>
            </a:r>
            <a:r>
              <a:rPr lang="en-US" altLang="ko-KR" dirty="0" err="1"/>
              <a:t>api</a:t>
            </a:r>
            <a:endParaRPr lang="en-US" altLang="ko-KR" dirty="0"/>
          </a:p>
          <a:p>
            <a:r>
              <a:rPr lang="en-US" altLang="ko-KR" dirty="0"/>
              <a:t>(blog-single-left-sidebar.html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6590" y="4424727"/>
            <a:ext cx="3856947" cy="3794402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397790" y="1009842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ko-KR" b="1" dirty="0"/>
              <a:t>&lt;</a:t>
            </a:r>
            <a:r>
              <a:rPr lang="ko-KR" altLang="en-US" b="1" dirty="0"/>
              <a:t>참고사항</a:t>
            </a:r>
            <a:r>
              <a:rPr lang="en-US" altLang="ko-KR" b="1" dirty="0"/>
              <a:t>&gt;</a:t>
            </a:r>
          </a:p>
          <a:p>
            <a:pPr algn="ctr"/>
            <a:endParaRPr lang="en-US" altLang="ko-KR" dirty="0"/>
          </a:p>
          <a:p>
            <a:pPr marL="285750" indent="-285750" algn="just">
              <a:buFontTx/>
              <a:buChar char="-"/>
            </a:pPr>
            <a:r>
              <a:rPr lang="en-US" altLang="ko-KR" dirty="0"/>
              <a:t>“</a:t>
            </a:r>
            <a:r>
              <a:rPr lang="ko-KR" altLang="en-US" dirty="0"/>
              <a:t>직방</a:t>
            </a:r>
            <a:r>
              <a:rPr lang="en-US" altLang="ko-KR" dirty="0"/>
              <a:t>”</a:t>
            </a:r>
            <a:r>
              <a:rPr lang="ko-KR" altLang="en-US" dirty="0"/>
              <a:t>을 참고 바람</a:t>
            </a:r>
            <a:endParaRPr lang="en-US" altLang="ko-KR" dirty="0"/>
          </a:p>
          <a:p>
            <a:pPr algn="just"/>
            <a:r>
              <a:rPr lang="en-US" altLang="ko-KR" dirty="0">
                <a:hlinkClick r:id="rId4"/>
              </a:rPr>
              <a:t>https://www.zigbang.com/items1/6398587</a:t>
            </a:r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811" y="2332403"/>
            <a:ext cx="5244851" cy="4267180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7323152" y="4023687"/>
            <a:ext cx="739472" cy="2846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목록</a:t>
            </a:r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8164657" y="4023687"/>
            <a:ext cx="739472" cy="2846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수정</a:t>
            </a:r>
            <a:endParaRPr lang="ko-KR" altLang="en-US" dirty="0"/>
          </a:p>
        </p:txBody>
      </p:sp>
      <p:sp>
        <p:nvSpPr>
          <p:cNvPr id="16" name="직사각형 15"/>
          <p:cNvSpPr/>
          <p:nvPr/>
        </p:nvSpPr>
        <p:spPr>
          <a:xfrm>
            <a:off x="9006162" y="4023686"/>
            <a:ext cx="739472" cy="2846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삭제</a:t>
            </a:r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7028953" y="604299"/>
            <a:ext cx="2965837" cy="12607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VR Viewer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10560412" y="514666"/>
            <a:ext cx="1327868" cy="23457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업체명</a:t>
            </a:r>
            <a:endParaRPr lang="en-US" altLang="ko-KR" dirty="0" smtClean="0"/>
          </a:p>
          <a:p>
            <a:pPr algn="ctr"/>
            <a:endParaRPr lang="en-US" altLang="ko-KR" dirty="0" smtClean="0"/>
          </a:p>
          <a:p>
            <a:pPr algn="ctr"/>
            <a:r>
              <a:rPr lang="ko-KR" altLang="en-US" dirty="0" err="1" smtClean="0"/>
              <a:t>대표명</a:t>
            </a:r>
            <a:endParaRPr lang="en-US" altLang="ko-KR" dirty="0" smtClean="0"/>
          </a:p>
          <a:p>
            <a:pPr algn="ctr"/>
            <a:endParaRPr lang="en-US" altLang="ko-KR" dirty="0" smtClean="0"/>
          </a:p>
          <a:p>
            <a:pPr algn="ctr"/>
            <a:r>
              <a:rPr lang="ko-KR" altLang="en-US" dirty="0" smtClean="0"/>
              <a:t>사업장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 위치</a:t>
            </a:r>
            <a:endParaRPr lang="en-US" altLang="ko-KR" dirty="0" smtClean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 smtClean="0"/>
              <a:t>연락처</a:t>
            </a:r>
            <a:endParaRPr lang="en-US" altLang="ko-KR" dirty="0" smtClean="0"/>
          </a:p>
        </p:txBody>
      </p:sp>
      <p:sp>
        <p:nvSpPr>
          <p:cNvPr id="17" name="직사각형 16"/>
          <p:cNvSpPr/>
          <p:nvPr/>
        </p:nvSpPr>
        <p:spPr>
          <a:xfrm>
            <a:off x="6638373" y="2926348"/>
            <a:ext cx="3693380" cy="6625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/>
              <a:t>RoomInfo</a:t>
            </a:r>
            <a:endParaRPr lang="en-US" altLang="ko-KR" dirty="0" smtClean="0"/>
          </a:p>
          <a:p>
            <a:pPr algn="ctr"/>
            <a:r>
              <a:rPr lang="en-US" altLang="ko-KR" dirty="0" smtClean="0"/>
              <a:t>(</a:t>
            </a:r>
            <a:r>
              <a:rPr lang="ko-KR" altLang="en-US" dirty="0" smtClean="0"/>
              <a:t>방 구조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주소</a:t>
            </a:r>
            <a:r>
              <a:rPr lang="en-US" altLang="ko-KR" dirty="0" smtClean="0"/>
              <a:t>, </a:t>
            </a:r>
            <a:r>
              <a:rPr lang="ko-KR" altLang="en-US" dirty="0" smtClean="0"/>
              <a:t>보증금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월세등</a:t>
            </a:r>
            <a:r>
              <a:rPr lang="en-US" altLang="ko-KR" dirty="0" smtClean="0"/>
              <a:t>..)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6638373" y="0"/>
            <a:ext cx="3693380" cy="1928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Title(</a:t>
            </a:r>
            <a:r>
              <a:rPr lang="ko-KR" altLang="en-US" sz="1600" dirty="0" smtClean="0"/>
              <a:t>글 제목</a:t>
            </a:r>
            <a:r>
              <a:rPr lang="en-US" altLang="ko-KR" sz="1600" dirty="0" smtClean="0"/>
              <a:t>)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6638373" y="3630713"/>
            <a:ext cx="3693380" cy="3033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/>
              <a:t>HTMLText</a:t>
            </a:r>
            <a:r>
              <a:rPr lang="en-US" altLang="ko-KR" dirty="0" smtClean="0"/>
              <a:t>(</a:t>
            </a:r>
            <a:r>
              <a:rPr lang="ko-KR" altLang="en-US" dirty="0" smtClean="0"/>
              <a:t>에디터상 삽입 내용</a:t>
            </a:r>
            <a:r>
              <a:rPr lang="en-US" altLang="ko-KR" dirty="0" smtClean="0"/>
              <a:t>)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10560412" y="3639530"/>
            <a:ext cx="1327868" cy="13596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지</a:t>
            </a:r>
            <a:r>
              <a:rPr lang="ko-KR" altLang="en-US" dirty="0" smtClean="0"/>
              <a:t>도 정보</a:t>
            </a:r>
            <a:endParaRPr lang="en-US" altLang="ko-KR" dirty="0" smtClean="0"/>
          </a:p>
          <a:p>
            <a:pPr algn="ctr"/>
            <a:r>
              <a:rPr lang="en-US" altLang="ko-KR" sz="1400" dirty="0" smtClean="0"/>
              <a:t>(coordinate)</a:t>
            </a:r>
          </a:p>
          <a:p>
            <a:pPr algn="ctr"/>
            <a:r>
              <a:rPr lang="en-US" altLang="ko-KR" sz="1400" dirty="0" smtClean="0"/>
              <a:t>Map</a:t>
            </a:r>
          </a:p>
          <a:p>
            <a:pPr algn="ctr"/>
            <a:endParaRPr lang="en-US" altLang="ko-KR" sz="1400" dirty="0"/>
          </a:p>
          <a:p>
            <a:pPr algn="ctr"/>
            <a:r>
              <a:rPr lang="ko-KR" altLang="en-US" sz="1400" dirty="0" err="1" smtClean="0"/>
              <a:t>로드뷰</a:t>
            </a:r>
            <a:r>
              <a:rPr lang="en-US" altLang="ko-KR" sz="1400" dirty="0" smtClean="0"/>
              <a:t> </a:t>
            </a:r>
            <a:endParaRPr lang="en-US" altLang="ko-KR" dirty="0" smtClean="0"/>
          </a:p>
        </p:txBody>
      </p:sp>
      <p:sp>
        <p:nvSpPr>
          <p:cNvPr id="21" name="직사각형 20"/>
          <p:cNvSpPr/>
          <p:nvPr/>
        </p:nvSpPr>
        <p:spPr>
          <a:xfrm>
            <a:off x="6638373" y="224856"/>
            <a:ext cx="3693380" cy="2898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(</a:t>
            </a:r>
            <a:r>
              <a:rPr lang="ko-KR" altLang="en-US" dirty="0" smtClean="0"/>
              <a:t>날짜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방구조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댓글수</a:t>
            </a:r>
            <a:r>
              <a:rPr lang="en-US" altLang="ko-KR" dirty="0" smtClean="0"/>
              <a:t>)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10560412" y="0"/>
            <a:ext cx="1327868" cy="4286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업체 로고</a:t>
            </a:r>
            <a:endParaRPr lang="en-US" altLang="ko-KR" dirty="0" smtClean="0"/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95320" y="3053559"/>
            <a:ext cx="1411805" cy="392850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95320" y="3277930"/>
            <a:ext cx="1398357" cy="138985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10781512" y="3106126"/>
            <a:ext cx="437549" cy="1078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/>
              <a:t>찜</a:t>
            </a:r>
            <a:endParaRPr lang="ko-KR" altLang="en-US" sz="1000" dirty="0"/>
          </a:p>
        </p:txBody>
      </p:sp>
      <p:sp>
        <p:nvSpPr>
          <p:cNvPr id="27" name="직사각형 26"/>
          <p:cNvSpPr/>
          <p:nvPr/>
        </p:nvSpPr>
        <p:spPr>
          <a:xfrm>
            <a:off x="11480785" y="3104496"/>
            <a:ext cx="437549" cy="1078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/>
              <a:t>견적</a:t>
            </a:r>
            <a:endParaRPr lang="ko-KR" altLang="en-US" sz="1000" dirty="0"/>
          </a:p>
        </p:txBody>
      </p:sp>
      <p:sp>
        <p:nvSpPr>
          <p:cNvPr id="28" name="직사각형 27"/>
          <p:cNvSpPr/>
          <p:nvPr/>
        </p:nvSpPr>
        <p:spPr>
          <a:xfrm>
            <a:off x="10564728" y="5063662"/>
            <a:ext cx="1327868" cy="7248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태그</a:t>
            </a:r>
            <a:r>
              <a:rPr lang="ko-KR" altLang="en-US" dirty="0" smtClean="0"/>
              <a:t> </a:t>
            </a:r>
            <a:r>
              <a:rPr lang="ko-KR" altLang="en-US" dirty="0" smtClean="0"/>
              <a:t>정보</a:t>
            </a:r>
            <a:endParaRPr lang="en-US" altLang="ko-KR" dirty="0" smtClean="0"/>
          </a:p>
          <a:p>
            <a:pPr algn="ctr"/>
            <a:r>
              <a:rPr lang="en-US" altLang="ko-KR" sz="1100" dirty="0" smtClean="0"/>
              <a:t>(</a:t>
            </a:r>
            <a:r>
              <a:rPr lang="en-US" altLang="ko-KR" sz="1100" dirty="0" err="1" smtClean="0"/>
              <a:t>regionCategory</a:t>
            </a:r>
            <a:r>
              <a:rPr lang="en-US" altLang="ko-KR" sz="1100" dirty="0" smtClean="0"/>
              <a:t>)</a:t>
            </a:r>
            <a:endParaRPr lang="en-US" altLang="ko-KR" sz="1400" dirty="0" smtClean="0"/>
          </a:p>
        </p:txBody>
      </p:sp>
    </p:spTree>
    <p:extLst>
      <p:ext uri="{BB962C8B-B14F-4D97-AF65-F5344CB8AC3E}">
        <p14:creationId xmlns:p14="http://schemas.microsoft.com/office/powerpoint/2010/main" val="872102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72686" y="338276"/>
            <a:ext cx="3815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업체정보관리 </a:t>
            </a:r>
            <a:r>
              <a:rPr lang="en-US" altLang="ko-KR" b="1" dirty="0" smtClean="0"/>
              <a:t>– </a:t>
            </a:r>
            <a:r>
              <a:rPr lang="ko-KR" altLang="en-US" b="1" dirty="0" smtClean="0"/>
              <a:t>업체정보 목록조회</a:t>
            </a:r>
            <a:endParaRPr lang="ko-KR" altLang="en-U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4877368" y="5653502"/>
            <a:ext cx="43381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blog-grid-2.html</a:t>
            </a:r>
          </a:p>
          <a:p>
            <a:r>
              <a:rPr lang="en-US" altLang="ko-KR" dirty="0"/>
              <a:t>+ navigation.html</a:t>
            </a:r>
          </a:p>
          <a:p>
            <a:r>
              <a:rPr lang="en-US" altLang="ko-KR" dirty="0"/>
              <a:t>+ </a:t>
            </a:r>
            <a:r>
              <a:rPr lang="en-US" altLang="ko-KR" dirty="0" smtClean="0"/>
              <a:t>pagination-progress.html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261738" y="5970372"/>
            <a:ext cx="1944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사용 파일명 </a:t>
            </a:r>
            <a:r>
              <a:rPr lang="en-US" altLang="ko-KR" dirty="0" smtClean="0"/>
              <a:t>: </a:t>
            </a:r>
            <a:endParaRPr lang="ko-KR" altLang="en-US" dirty="0"/>
          </a:p>
        </p:txBody>
      </p:sp>
      <p:cxnSp>
        <p:nvCxnSpPr>
          <p:cNvPr id="4" name="직선 화살표 연결선 3"/>
          <p:cNvCxnSpPr/>
          <p:nvPr/>
        </p:nvCxnSpPr>
        <p:spPr>
          <a:xfrm>
            <a:off x="4772925" y="3675209"/>
            <a:ext cx="1543061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8954" y="454974"/>
            <a:ext cx="5291312" cy="5251277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601917" y="1426532"/>
            <a:ext cx="3830597" cy="3956613"/>
            <a:chOff x="601918" y="1426532"/>
            <a:chExt cx="2177058" cy="2248677"/>
          </a:xfrm>
        </p:grpSpPr>
        <p:sp>
          <p:nvSpPr>
            <p:cNvPr id="8" name="직사각형 7"/>
            <p:cNvSpPr/>
            <p:nvPr/>
          </p:nvSpPr>
          <p:spPr>
            <a:xfrm>
              <a:off x="601918" y="1426532"/>
              <a:ext cx="2177058" cy="224867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842251" y="1558588"/>
              <a:ext cx="1760838" cy="191117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842251" y="1558587"/>
              <a:ext cx="1760838" cy="116977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회사소개</a:t>
              </a:r>
              <a:endParaRPr lang="en-US" altLang="ko-KR" dirty="0" smtClean="0"/>
            </a:p>
            <a:p>
              <a:pPr algn="ctr"/>
              <a:r>
                <a:rPr lang="ko-KR" altLang="en-US" dirty="0" smtClean="0"/>
                <a:t>대표이미지</a:t>
              </a:r>
              <a:endParaRPr lang="ko-KR" altLang="en-US" dirty="0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947283" y="2860166"/>
              <a:ext cx="544010" cy="48603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회사</a:t>
              </a:r>
              <a:endParaRPr lang="en-US" altLang="ko-KR" dirty="0" smtClean="0"/>
            </a:p>
            <a:p>
              <a:pPr algn="ctr"/>
              <a:r>
                <a:rPr lang="ko-KR" altLang="en-US" dirty="0" smtClean="0"/>
                <a:t>로고</a:t>
              </a:r>
              <a:endParaRPr lang="ko-KR" alt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676956" y="3142308"/>
              <a:ext cx="82790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 smtClean="0"/>
                <a:t>짧은 회사 소개</a:t>
              </a:r>
              <a:endParaRPr lang="ko-KR" altLang="en-US" sz="1000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658421" y="2794261"/>
              <a:ext cx="8587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 err="1" smtClean="0"/>
                <a:t>업체명</a:t>
              </a:r>
              <a:endParaRPr lang="ko-KR" altLang="en-US" sz="1600" dirty="0"/>
            </a:p>
          </p:txBody>
        </p:sp>
        <p:cxnSp>
          <p:nvCxnSpPr>
            <p:cNvPr id="16" name="직선 연결선 15"/>
            <p:cNvCxnSpPr/>
            <p:nvPr/>
          </p:nvCxnSpPr>
          <p:spPr>
            <a:xfrm>
              <a:off x="854608" y="2728361"/>
              <a:ext cx="1748481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8" name="그림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6360" y="5553145"/>
            <a:ext cx="2476500" cy="476250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5089" y="1192102"/>
            <a:ext cx="4410807" cy="671338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8177670" y="1527771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err="1" smtClean="0"/>
              <a:t>검색옵션창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167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72686" y="338276"/>
            <a:ext cx="3815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업체정보관리 </a:t>
            </a:r>
            <a:r>
              <a:rPr lang="en-US" altLang="ko-KR" b="1" dirty="0" smtClean="0"/>
              <a:t>– </a:t>
            </a:r>
            <a:r>
              <a:rPr lang="ko-KR" altLang="en-US" b="1" dirty="0" smtClean="0"/>
              <a:t>업체정보 목록조회</a:t>
            </a:r>
            <a:endParaRPr lang="ko-KR" altLang="en-US" b="1" dirty="0"/>
          </a:p>
        </p:txBody>
      </p:sp>
      <p:grpSp>
        <p:nvGrpSpPr>
          <p:cNvPr id="3" name="그룹 2"/>
          <p:cNvGrpSpPr/>
          <p:nvPr/>
        </p:nvGrpSpPr>
        <p:grpSpPr>
          <a:xfrm>
            <a:off x="601917" y="1426532"/>
            <a:ext cx="3830597" cy="3956613"/>
            <a:chOff x="601918" y="1426532"/>
            <a:chExt cx="2177058" cy="2248677"/>
          </a:xfrm>
        </p:grpSpPr>
        <p:sp>
          <p:nvSpPr>
            <p:cNvPr id="8" name="직사각형 7"/>
            <p:cNvSpPr/>
            <p:nvPr/>
          </p:nvSpPr>
          <p:spPr>
            <a:xfrm>
              <a:off x="601918" y="1426532"/>
              <a:ext cx="2177058" cy="224867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842251" y="1558588"/>
              <a:ext cx="1760838" cy="191117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842251" y="1558587"/>
              <a:ext cx="1760838" cy="116977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회사소개</a:t>
              </a:r>
              <a:endParaRPr lang="en-US" altLang="ko-KR" dirty="0" smtClean="0"/>
            </a:p>
            <a:p>
              <a:pPr algn="ctr"/>
              <a:r>
                <a:rPr lang="ko-KR" altLang="en-US" dirty="0" smtClean="0"/>
                <a:t>대표이미지</a:t>
              </a:r>
              <a:endParaRPr lang="ko-KR" altLang="en-US" dirty="0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947283" y="2860166"/>
              <a:ext cx="544010" cy="48603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회사</a:t>
              </a:r>
              <a:endParaRPr lang="en-US" altLang="ko-KR" dirty="0" smtClean="0"/>
            </a:p>
            <a:p>
              <a:pPr algn="ctr"/>
              <a:r>
                <a:rPr lang="ko-KR" altLang="en-US" dirty="0" smtClean="0"/>
                <a:t>로고</a:t>
              </a:r>
              <a:endParaRPr lang="ko-KR" alt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676956" y="3142308"/>
              <a:ext cx="82790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 smtClean="0"/>
                <a:t>짧은 회사 소개</a:t>
              </a:r>
              <a:endParaRPr lang="ko-KR" altLang="en-US" sz="1000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658421" y="2794261"/>
              <a:ext cx="8587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 err="1" smtClean="0"/>
                <a:t>업체명</a:t>
              </a:r>
              <a:endParaRPr lang="ko-KR" altLang="en-US" sz="1600" dirty="0"/>
            </a:p>
          </p:txBody>
        </p:sp>
        <p:cxnSp>
          <p:nvCxnSpPr>
            <p:cNvPr id="16" name="직선 연결선 15"/>
            <p:cNvCxnSpPr/>
            <p:nvPr/>
          </p:nvCxnSpPr>
          <p:spPr>
            <a:xfrm>
              <a:off x="854608" y="2728361"/>
              <a:ext cx="1748481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/>
          <p:cNvSpPr txBox="1"/>
          <p:nvPr/>
        </p:nvSpPr>
        <p:spPr>
          <a:xfrm>
            <a:off x="5841758" y="1426532"/>
            <a:ext cx="328052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&lt;</a:t>
            </a:r>
            <a:r>
              <a:rPr lang="ko-KR" altLang="en-US" b="1" dirty="0" smtClean="0"/>
              <a:t>참고사항</a:t>
            </a:r>
            <a:r>
              <a:rPr lang="en-US" altLang="ko-KR" b="1" dirty="0" smtClean="0"/>
              <a:t>&gt;</a:t>
            </a:r>
          </a:p>
          <a:p>
            <a:pPr algn="ctr"/>
            <a:endParaRPr lang="en-US" altLang="ko-KR" dirty="0" smtClean="0"/>
          </a:p>
          <a:p>
            <a:pPr marL="285750" indent="-285750" algn="just">
              <a:buFontTx/>
              <a:buChar char="-"/>
            </a:pPr>
            <a:r>
              <a:rPr lang="ko-KR" altLang="en-US" dirty="0" smtClean="0"/>
              <a:t>업체 관련 정보를 클릭한 경우 </a:t>
            </a:r>
            <a:r>
              <a:rPr lang="en-US" altLang="ko-KR" dirty="0" smtClean="0"/>
              <a:t>“</a:t>
            </a:r>
            <a:r>
              <a:rPr lang="ko-KR" altLang="en-US" dirty="0" smtClean="0"/>
              <a:t>업체정보 상세보기</a:t>
            </a:r>
            <a:r>
              <a:rPr lang="en-US" altLang="ko-KR" dirty="0" smtClean="0"/>
              <a:t>＂</a:t>
            </a:r>
            <a:r>
              <a:rPr lang="ko-KR" altLang="en-US" dirty="0" smtClean="0"/>
              <a:t>로 이동한다</a:t>
            </a:r>
            <a:endParaRPr lang="en-US" altLang="ko-KR" dirty="0" smtClean="0"/>
          </a:p>
          <a:p>
            <a:pPr marL="285750" indent="-285750" algn="just">
              <a:buFontTx/>
              <a:buChar char="-"/>
            </a:pPr>
            <a:r>
              <a:rPr lang="ko-KR" altLang="en-US" dirty="0" smtClean="0"/>
              <a:t>회사로고를 입력하지 않은 경우 기본 로고를 삽입한다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pPr marL="285750" indent="-285750" algn="just">
              <a:buFontTx/>
              <a:buChar char="-"/>
            </a:pPr>
            <a:r>
              <a:rPr lang="ko-KR" altLang="en-US" dirty="0" smtClean="0"/>
              <a:t>회사 소개 대표이미지 삽입은 필수이다</a:t>
            </a:r>
            <a:r>
              <a:rPr lang="en-US" altLang="ko-KR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56454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8880" y="3719146"/>
            <a:ext cx="7231573" cy="298434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25614"/>
            <a:ext cx="3593676" cy="397788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1757"/>
            <a:ext cx="12192000" cy="230129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405759" y="3113985"/>
            <a:ext cx="3380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Demo-Construction.html</a:t>
            </a:r>
            <a:endParaRPr lang="ko-KR" alt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462214" y="250679"/>
            <a:ext cx="1944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메인 페이지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336681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72686" y="338276"/>
            <a:ext cx="3815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업체정보관리</a:t>
            </a:r>
            <a:r>
              <a:rPr lang="ko-KR" altLang="en-US" dirty="0" smtClean="0"/>
              <a:t> </a:t>
            </a:r>
            <a:r>
              <a:rPr lang="en-US" altLang="ko-KR" dirty="0" smtClean="0"/>
              <a:t>– </a:t>
            </a:r>
            <a:r>
              <a:rPr lang="ko-KR" altLang="en-US" b="1" dirty="0" smtClean="0"/>
              <a:t>업체정보상세보기</a:t>
            </a:r>
            <a:endParaRPr lang="ko-KR" altLang="en-US" b="1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99" y="845494"/>
            <a:ext cx="5385958" cy="486075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599542" y="5952981"/>
            <a:ext cx="467904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사용 파일명 </a:t>
            </a:r>
            <a:r>
              <a:rPr lang="en-US" altLang="ko-KR" dirty="0"/>
              <a:t>: </a:t>
            </a:r>
            <a:r>
              <a:rPr lang="en-US" altLang="ko-KR" dirty="0" smtClean="0"/>
              <a:t>about-me.html</a:t>
            </a:r>
          </a:p>
          <a:p>
            <a:r>
              <a:rPr lang="en-US" altLang="ko-KR" dirty="0" smtClean="0"/>
              <a:t>+ contact-5.html</a:t>
            </a:r>
          </a:p>
          <a:p>
            <a:r>
              <a:rPr lang="en-US" altLang="ko-KR" dirty="0" smtClean="0"/>
              <a:t>+ </a:t>
            </a:r>
            <a:r>
              <a:rPr lang="en-US" altLang="ko-KR" dirty="0" err="1" smtClean="0"/>
              <a:t>facebook</a:t>
            </a:r>
            <a:r>
              <a:rPr lang="en-US" altLang="ko-KR" dirty="0" smtClean="0"/>
              <a:t> </a:t>
            </a:r>
            <a:r>
              <a:rPr lang="en-US" altLang="ko-KR" dirty="0"/>
              <a:t>comment </a:t>
            </a:r>
            <a:r>
              <a:rPr lang="en-US" altLang="ko-KR" dirty="0" err="1" smtClean="0"/>
              <a:t>api</a:t>
            </a:r>
            <a:endParaRPr lang="en-US" altLang="ko-KR" dirty="0" smtClean="0"/>
          </a:p>
          <a:p>
            <a:r>
              <a:rPr lang="en-US" altLang="ko-KR" dirty="0" smtClean="0"/>
              <a:t>(blog-single-left-sidebar.html)</a:t>
            </a:r>
            <a:endParaRPr lang="ko-KR" altLang="en-US" dirty="0"/>
          </a:p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cxnSp>
        <p:nvCxnSpPr>
          <p:cNvPr id="7" name="직선 화살표 연결선 6"/>
          <p:cNvCxnSpPr/>
          <p:nvPr/>
        </p:nvCxnSpPr>
        <p:spPr>
          <a:xfrm>
            <a:off x="4903694" y="2814918"/>
            <a:ext cx="1543061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t="8725"/>
          <a:stretch/>
        </p:blipFill>
        <p:spPr>
          <a:xfrm>
            <a:off x="6753748" y="1733335"/>
            <a:ext cx="5002824" cy="390509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3748" y="337203"/>
            <a:ext cx="5002824" cy="152237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3747" y="5706252"/>
            <a:ext cx="5049087" cy="4967210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2481742" y="4921858"/>
            <a:ext cx="739472" cy="2846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목록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09402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72686" y="338276"/>
            <a:ext cx="3815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업체정보관리</a:t>
            </a:r>
            <a:r>
              <a:rPr lang="ko-KR" altLang="en-US" dirty="0" smtClean="0"/>
              <a:t> </a:t>
            </a:r>
            <a:r>
              <a:rPr lang="en-US" altLang="ko-KR" dirty="0" smtClean="0"/>
              <a:t>– </a:t>
            </a:r>
            <a:r>
              <a:rPr lang="ko-KR" altLang="en-US" b="1" dirty="0" smtClean="0"/>
              <a:t>업체정보상세보기</a:t>
            </a:r>
            <a:endParaRPr lang="ko-KR" altLang="en-US" b="1" dirty="0"/>
          </a:p>
        </p:txBody>
      </p:sp>
      <p:sp>
        <p:nvSpPr>
          <p:cNvPr id="6" name="TextBox 5"/>
          <p:cNvSpPr txBox="1"/>
          <p:nvPr/>
        </p:nvSpPr>
        <p:spPr>
          <a:xfrm>
            <a:off x="872686" y="5168893"/>
            <a:ext cx="4679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참고 화면 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집닥</a:t>
            </a:r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353" y="1165163"/>
            <a:ext cx="5574710" cy="373084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411463" y="1468483"/>
            <a:ext cx="3280527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&lt;</a:t>
            </a:r>
            <a:r>
              <a:rPr lang="ko-KR" altLang="en-US" b="1" dirty="0" smtClean="0"/>
              <a:t>참고사항</a:t>
            </a:r>
            <a:r>
              <a:rPr lang="en-US" altLang="ko-KR" b="1" dirty="0" smtClean="0"/>
              <a:t>&gt;</a:t>
            </a:r>
          </a:p>
          <a:p>
            <a:pPr algn="ctr"/>
            <a:endParaRPr lang="en-US" altLang="ko-KR" dirty="0" smtClean="0"/>
          </a:p>
          <a:p>
            <a:pPr marL="285750" indent="-285750" algn="just">
              <a:buFontTx/>
              <a:buChar char="-"/>
            </a:pPr>
            <a:r>
              <a:rPr lang="ko-KR" altLang="en-US" dirty="0" smtClean="0"/>
              <a:t>회사명</a:t>
            </a:r>
            <a:r>
              <a:rPr lang="en-US" altLang="ko-KR" dirty="0" smtClean="0"/>
              <a:t>, </a:t>
            </a:r>
            <a:r>
              <a:rPr lang="ko-KR" altLang="en-US" dirty="0" smtClean="0"/>
              <a:t>대표자명</a:t>
            </a:r>
            <a:r>
              <a:rPr lang="en-US" altLang="ko-KR" dirty="0" smtClean="0"/>
              <a:t>, </a:t>
            </a:r>
            <a:r>
              <a:rPr lang="ko-KR" altLang="en-US" dirty="0" smtClean="0"/>
              <a:t>업체 위치</a:t>
            </a:r>
            <a:r>
              <a:rPr lang="en-US" altLang="ko-KR" dirty="0" smtClean="0"/>
              <a:t>, </a:t>
            </a:r>
            <a:r>
              <a:rPr lang="ko-KR" altLang="en-US" dirty="0" smtClean="0"/>
              <a:t>주 시공 분야</a:t>
            </a:r>
            <a:r>
              <a:rPr lang="en-US" altLang="ko-KR" dirty="0" smtClean="0"/>
              <a:t>, </a:t>
            </a:r>
            <a:r>
              <a:rPr lang="ko-KR" altLang="en-US" dirty="0" smtClean="0"/>
              <a:t>주 시공 사례</a:t>
            </a:r>
            <a:r>
              <a:rPr lang="en-US" altLang="ko-KR" dirty="0" smtClean="0"/>
              <a:t>, </a:t>
            </a:r>
            <a:r>
              <a:rPr lang="ko-KR" altLang="en-US" dirty="0" smtClean="0"/>
              <a:t>회사 소개 정보</a:t>
            </a:r>
            <a:r>
              <a:rPr lang="en-US" altLang="ko-KR" dirty="0" smtClean="0"/>
              <a:t>, </a:t>
            </a:r>
            <a:r>
              <a:rPr lang="ko-KR" altLang="en-US" dirty="0" smtClean="0"/>
              <a:t>회사 로고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회사 소개 대표 이미지 표시</a:t>
            </a:r>
            <a:endParaRPr lang="en-US" altLang="ko-KR" dirty="0"/>
          </a:p>
          <a:p>
            <a:pPr marL="285750" indent="-285750" algn="just">
              <a:buFontTx/>
              <a:buChar char="-"/>
            </a:pPr>
            <a:r>
              <a:rPr lang="ko-KR" altLang="en-US" dirty="0" smtClean="0"/>
              <a:t>하단부에 최신 시공 케이스를 표기하여 고객이 열람할 수 있도록 한다</a:t>
            </a:r>
            <a:r>
              <a:rPr lang="en-US" altLang="ko-KR" dirty="0" smtClean="0"/>
              <a:t>.</a:t>
            </a:r>
          </a:p>
          <a:p>
            <a:pPr marL="285750" indent="-285750" algn="just">
              <a:buFontTx/>
              <a:buChar char="-"/>
            </a:pPr>
            <a:r>
              <a:rPr lang="en-US" altLang="ko-KR" dirty="0" smtClean="0"/>
              <a:t>Comment </a:t>
            </a:r>
            <a:r>
              <a:rPr lang="ko-KR" altLang="en-US" dirty="0"/>
              <a:t>기능은 </a:t>
            </a:r>
            <a:r>
              <a:rPr lang="en-US" altLang="ko-KR" dirty="0" err="1"/>
              <a:t>facebook</a:t>
            </a:r>
            <a:r>
              <a:rPr lang="en-US" altLang="ko-KR" dirty="0"/>
              <a:t> comment </a:t>
            </a:r>
            <a:r>
              <a:rPr lang="en-US" altLang="ko-KR" dirty="0" err="1"/>
              <a:t>api</a:t>
            </a:r>
            <a:r>
              <a:rPr lang="ko-KR" altLang="en-US" dirty="0"/>
              <a:t>로 구현된다</a:t>
            </a:r>
            <a:r>
              <a:rPr lang="en-US" altLang="ko-KR" dirty="0" smtClean="0"/>
              <a:t>.</a:t>
            </a:r>
          </a:p>
          <a:p>
            <a:pPr marL="285750" indent="-285750" algn="just">
              <a:buFontTx/>
              <a:buChar char="-"/>
            </a:pPr>
            <a:r>
              <a:rPr lang="ko-KR" altLang="en-US" dirty="0"/>
              <a:t>자사를 통하여 연락하여야 하기 때문에 </a:t>
            </a:r>
            <a:r>
              <a:rPr lang="en-US" altLang="ko-KR" dirty="0"/>
              <a:t>email, </a:t>
            </a:r>
            <a:r>
              <a:rPr lang="ko-KR" altLang="en-US" dirty="0" err="1"/>
              <a:t>연락처등</a:t>
            </a:r>
            <a:r>
              <a:rPr lang="ko-KR" altLang="en-US" dirty="0"/>
              <a:t> 직접 연락을 할 수 있는 요소는 적지 않는다</a:t>
            </a:r>
            <a:r>
              <a:rPr lang="en-US" altLang="ko-KR" dirty="0" smtClean="0"/>
              <a:t>.</a:t>
            </a:r>
            <a:endParaRPr lang="ko-KR" altLang="en-US" dirty="0"/>
          </a:p>
          <a:p>
            <a:pPr marL="285750" indent="-285750" algn="just">
              <a:buFontTx/>
              <a:buChar char="-"/>
            </a:pPr>
            <a:endParaRPr lang="en-US" altLang="ko-KR" dirty="0" smtClean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9062" y="1468483"/>
            <a:ext cx="2047875" cy="31242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939062" y="5168893"/>
            <a:ext cx="2047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이용 </a:t>
            </a:r>
            <a:r>
              <a:rPr lang="en-US" altLang="ko-KR" dirty="0" smtClean="0"/>
              <a:t>table </a:t>
            </a:r>
            <a:r>
              <a:rPr lang="ko-KR" altLang="en-US" dirty="0" smtClean="0"/>
              <a:t>정보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06875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872686" y="338276"/>
            <a:ext cx="53321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컨설팅정보관리 </a:t>
            </a:r>
            <a:r>
              <a:rPr lang="en-US" altLang="ko-KR" b="1" dirty="0" smtClean="0"/>
              <a:t>– (</a:t>
            </a:r>
            <a:r>
              <a:rPr lang="ko-KR" altLang="en-US" b="1" dirty="0" smtClean="0"/>
              <a:t>특정</a:t>
            </a:r>
            <a:r>
              <a:rPr lang="en-US" altLang="ko-KR" b="1" dirty="0" smtClean="0"/>
              <a:t>)</a:t>
            </a:r>
            <a:r>
              <a:rPr lang="ko-KR" altLang="en-US" b="1" dirty="0" smtClean="0"/>
              <a:t>컨설팅 정보 입력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수정 </a:t>
            </a:r>
            <a:endParaRPr lang="ko-KR" altLang="en-US" b="1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428" y="1074058"/>
            <a:ext cx="5078240" cy="5294896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4628" y="1074058"/>
            <a:ext cx="5297372" cy="529489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085215" y="6211669"/>
            <a:ext cx="28325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contact-6-recaptcha.html</a:t>
            </a:r>
          </a:p>
          <a:p>
            <a:r>
              <a:rPr lang="en-US" altLang="ko-KR" dirty="0"/>
              <a:t>+ contact-6-file.html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473754" y="6366072"/>
            <a:ext cx="1944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사용 파일명 </a:t>
            </a:r>
            <a:r>
              <a:rPr lang="en-US" altLang="ko-KR" dirty="0" smtClean="0"/>
              <a:t>: </a:t>
            </a:r>
            <a:endParaRPr lang="ko-KR" altLang="en-US" dirty="0"/>
          </a:p>
        </p:txBody>
      </p:sp>
      <p:cxnSp>
        <p:nvCxnSpPr>
          <p:cNvPr id="7" name="직선 화살표 연결선 6"/>
          <p:cNvCxnSpPr/>
          <p:nvPr/>
        </p:nvCxnSpPr>
        <p:spPr>
          <a:xfrm>
            <a:off x="5208495" y="3254189"/>
            <a:ext cx="1543061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3910133" y="4858248"/>
            <a:ext cx="587616" cy="2846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확인</a:t>
            </a:r>
            <a:endParaRPr lang="ko-KR" altLang="en-US" sz="1200" dirty="0"/>
          </a:p>
        </p:txBody>
      </p:sp>
      <p:sp>
        <p:nvSpPr>
          <p:cNvPr id="13" name="직사각형 12"/>
          <p:cNvSpPr/>
          <p:nvPr/>
        </p:nvSpPr>
        <p:spPr>
          <a:xfrm>
            <a:off x="4672417" y="4858248"/>
            <a:ext cx="587616" cy="2846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취소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478332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428273" y="343720"/>
            <a:ext cx="57400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컨설팅정보관리 </a:t>
            </a:r>
            <a:r>
              <a:rPr lang="en-US" altLang="ko-KR" b="1" dirty="0" smtClean="0"/>
              <a:t>– </a:t>
            </a:r>
            <a:r>
              <a:rPr lang="ko-KR" altLang="en-US" b="1" dirty="0" smtClean="0"/>
              <a:t>컨설팅 정보 상세보기</a:t>
            </a:r>
            <a:r>
              <a:rPr lang="en-US" altLang="ko-KR" b="1" dirty="0" smtClean="0"/>
              <a:t>(</a:t>
            </a:r>
            <a:r>
              <a:rPr lang="ko-KR" altLang="en-US" b="1" dirty="0" smtClean="0"/>
              <a:t>일반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관리자</a:t>
            </a:r>
            <a:r>
              <a:rPr lang="en-US" altLang="ko-KR" b="1" dirty="0" smtClean="0"/>
              <a:t>)</a:t>
            </a:r>
            <a:endParaRPr lang="ko-KR" altLang="en-US"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428" y="1022564"/>
            <a:ext cx="4731316" cy="462836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601418" y="6211669"/>
            <a:ext cx="38100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일단 </a:t>
            </a:r>
            <a:r>
              <a:rPr lang="en-US" altLang="ko-KR" dirty="0" smtClean="0"/>
              <a:t>bootstrap grid, table</a:t>
            </a:r>
            <a:r>
              <a:rPr lang="ko-KR" altLang="en-US" dirty="0" smtClean="0"/>
              <a:t>로 제작하자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126829" y="6350168"/>
            <a:ext cx="1944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사용 파일명 </a:t>
            </a:r>
            <a:r>
              <a:rPr lang="en-US" altLang="ko-KR" dirty="0" smtClean="0"/>
              <a:t>: </a:t>
            </a:r>
            <a:endParaRPr lang="ko-KR" altLang="en-US" dirty="0"/>
          </a:p>
        </p:txBody>
      </p:sp>
      <p:cxnSp>
        <p:nvCxnSpPr>
          <p:cNvPr id="9" name="직선 화살표 연결선 8"/>
          <p:cNvCxnSpPr/>
          <p:nvPr/>
        </p:nvCxnSpPr>
        <p:spPr>
          <a:xfrm flipV="1">
            <a:off x="5522260" y="2868706"/>
            <a:ext cx="1452281" cy="72614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654406" y="1133356"/>
            <a:ext cx="328052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&lt;</a:t>
            </a:r>
            <a:r>
              <a:rPr lang="ko-KR" altLang="en-US" b="1" dirty="0" smtClean="0"/>
              <a:t>참고사항</a:t>
            </a:r>
            <a:r>
              <a:rPr lang="en-US" altLang="ko-KR" b="1" dirty="0" smtClean="0"/>
              <a:t>&gt;</a:t>
            </a:r>
          </a:p>
          <a:p>
            <a:pPr algn="ctr"/>
            <a:endParaRPr lang="en-US" altLang="ko-KR" dirty="0" smtClean="0"/>
          </a:p>
          <a:p>
            <a:pPr marL="285750" indent="-285750" algn="just">
              <a:buFontTx/>
              <a:buChar char="-"/>
            </a:pPr>
            <a:r>
              <a:rPr lang="ko-KR" altLang="en-US" dirty="0" smtClean="0"/>
              <a:t>관리자의 경우 </a:t>
            </a:r>
            <a:r>
              <a:rPr lang="en-US" altLang="ko-KR" dirty="0" smtClean="0"/>
              <a:t>＂</a:t>
            </a:r>
            <a:r>
              <a:rPr lang="ko-KR" altLang="en-US" dirty="0" smtClean="0"/>
              <a:t>접수현황</a:t>
            </a:r>
            <a:r>
              <a:rPr lang="en-US" altLang="ko-KR" dirty="0" smtClean="0"/>
              <a:t>” </a:t>
            </a:r>
            <a:r>
              <a:rPr lang="ko-KR" altLang="en-US" dirty="0" smtClean="0"/>
              <a:t>정보를 고칠 수 있게 한다</a:t>
            </a:r>
            <a:endParaRPr lang="en-US" altLang="ko-KR" dirty="0" smtClean="0"/>
          </a:p>
          <a:p>
            <a:pPr algn="just"/>
            <a:r>
              <a:rPr lang="en-US" altLang="ko-KR" dirty="0" smtClean="0"/>
              <a:t>=&gt; </a:t>
            </a:r>
            <a:r>
              <a:rPr lang="ko-KR" altLang="en-US" dirty="0" smtClean="0"/>
              <a:t>컨설팅 정보 조회 반영</a:t>
            </a:r>
            <a:endParaRPr lang="en-US" altLang="ko-KR" dirty="0" smtClean="0"/>
          </a:p>
        </p:txBody>
      </p:sp>
      <p:sp>
        <p:nvSpPr>
          <p:cNvPr id="3" name="직사각형 2"/>
          <p:cNvSpPr/>
          <p:nvPr/>
        </p:nvSpPr>
        <p:spPr>
          <a:xfrm>
            <a:off x="1494845" y="5788550"/>
            <a:ext cx="739472" cy="2846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목록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2336350" y="5788550"/>
            <a:ext cx="739472" cy="2846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수정</a:t>
            </a:r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3177855" y="5788549"/>
            <a:ext cx="739472" cy="2846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삭제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33362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40427" y="338276"/>
            <a:ext cx="5165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컨설팅정보관리 </a:t>
            </a:r>
            <a:r>
              <a:rPr lang="en-US" altLang="ko-KR" b="1" dirty="0" smtClean="0"/>
              <a:t>– </a:t>
            </a:r>
            <a:r>
              <a:rPr lang="ko-KR" altLang="en-US" b="1" dirty="0" smtClean="0"/>
              <a:t>전체 컨설팅 정보조회</a:t>
            </a:r>
            <a:r>
              <a:rPr lang="en-US" altLang="ko-KR" b="1" dirty="0" smtClean="0"/>
              <a:t>(</a:t>
            </a:r>
            <a:r>
              <a:rPr lang="ko-KR" altLang="en-US" b="1" dirty="0" smtClean="0"/>
              <a:t>관리자</a:t>
            </a:r>
            <a:r>
              <a:rPr lang="en-US" altLang="ko-KR" b="1" dirty="0" smtClean="0"/>
              <a:t>)</a:t>
            </a:r>
            <a:endParaRPr lang="ko-KR" altLang="en-US" b="1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427" y="1074058"/>
            <a:ext cx="5165023" cy="529489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257459" y="3765860"/>
            <a:ext cx="2832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blog-grid-2.html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678051" y="5705322"/>
            <a:ext cx="61275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사용 파일명 </a:t>
            </a:r>
            <a:r>
              <a:rPr lang="en-US" altLang="ko-KR" dirty="0" smtClean="0"/>
              <a:t>: blog-grid.html(</a:t>
            </a:r>
            <a:r>
              <a:rPr lang="ko-KR" altLang="en-US" dirty="0" smtClean="0"/>
              <a:t>그림 </a:t>
            </a:r>
            <a:r>
              <a:rPr lang="ko-KR" altLang="en-US" dirty="0" err="1" smtClean="0"/>
              <a:t>삭제후</a:t>
            </a:r>
            <a:r>
              <a:rPr lang="ko-KR" altLang="en-US" dirty="0" smtClean="0"/>
              <a:t> 이용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+ </a:t>
            </a:r>
            <a:r>
              <a:rPr lang="en-US" altLang="ko-KR" dirty="0"/>
              <a:t>navigation.html</a:t>
            </a:r>
          </a:p>
          <a:p>
            <a:r>
              <a:rPr lang="en-US" altLang="ko-KR" dirty="0"/>
              <a:t>+ </a:t>
            </a:r>
            <a:r>
              <a:rPr lang="en-US" altLang="ko-KR" dirty="0" smtClean="0"/>
              <a:t>pagination-progress.html</a:t>
            </a:r>
          </a:p>
        </p:txBody>
      </p:sp>
      <p:cxnSp>
        <p:nvCxnSpPr>
          <p:cNvPr id="9" name="직선 화살표 연결선 8"/>
          <p:cNvCxnSpPr/>
          <p:nvPr/>
        </p:nvCxnSpPr>
        <p:spPr>
          <a:xfrm flipV="1">
            <a:off x="5505450" y="4624846"/>
            <a:ext cx="1543061" cy="85280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2" descr="C:\Users\joyounghyeon76\Desktop\asdfasdf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1715" y="1578935"/>
            <a:ext cx="6380285" cy="31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3607" y="4877110"/>
            <a:ext cx="2476500" cy="47625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3284" y="833847"/>
            <a:ext cx="4410807" cy="671338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8145865" y="1169516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err="1" smtClean="0"/>
              <a:t>검색옵션창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98885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72686" y="338276"/>
            <a:ext cx="40621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그 밖에 참고할 수 있는 </a:t>
            </a:r>
            <a:r>
              <a:rPr lang="en-US" altLang="ko-KR" b="1" dirty="0" smtClean="0"/>
              <a:t>form</a:t>
            </a:r>
            <a:endParaRPr lang="ko-KR" altLang="en-US" b="1" dirty="0"/>
          </a:p>
        </p:txBody>
      </p:sp>
      <p:pic>
        <p:nvPicPr>
          <p:cNvPr id="4098" name="Picture 2" descr="C:\Users\joyounghyeon76\Desktop\기본 페이지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850" y="842683"/>
            <a:ext cx="4312397" cy="4151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96850" y="5237626"/>
            <a:ext cx="5253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사용 파일명 </a:t>
            </a:r>
            <a:r>
              <a:rPr lang="en-US" altLang="ko-KR" dirty="0" smtClean="0"/>
              <a:t>: page.html, FAQS.html,gallery.html</a:t>
            </a:r>
            <a:endParaRPr lang="ko-KR" altLang="en-US" dirty="0"/>
          </a:p>
        </p:txBody>
      </p:sp>
      <p:pic>
        <p:nvPicPr>
          <p:cNvPr id="4099" name="Picture 3" descr="C:\Users\joyounghyeon76\Desktop\FQA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9247" y="1178169"/>
            <a:ext cx="5713191" cy="3798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5544457" y="254839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/>
              <a:t>page.html, FAQS.html,gallery.html  </a:t>
            </a:r>
            <a:r>
              <a:rPr lang="ko-KR" altLang="en-US" dirty="0"/>
              <a:t>같은 </a:t>
            </a:r>
            <a:r>
              <a:rPr lang="en-US" altLang="ko-KR" dirty="0"/>
              <a:t>css</a:t>
            </a:r>
            <a:r>
              <a:rPr lang="ko-KR" altLang="en-US" dirty="0"/>
              <a:t>인만큼 레이아웃 만 신경 써서 배치하면 다 가능</a:t>
            </a:r>
            <a:r>
              <a:rPr lang="en-US" altLang="ko-KR" dirty="0"/>
              <a:t>(</a:t>
            </a:r>
            <a:r>
              <a:rPr lang="ko-KR" altLang="en-US" dirty="0"/>
              <a:t>하지만 다양한 </a:t>
            </a:r>
            <a:r>
              <a:rPr lang="en-US" altLang="ko-KR" dirty="0"/>
              <a:t>html</a:t>
            </a:r>
            <a:r>
              <a:rPr lang="ko-KR" altLang="en-US" dirty="0"/>
              <a:t>존재하니 있는거 쓰는 게 편리함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29932" y="4466662"/>
            <a:ext cx="1461621" cy="369332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기본 페이지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4523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79131"/>
            <a:ext cx="3390899" cy="586446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890281" y="5934075"/>
            <a:ext cx="2832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Shop.html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0900" y="79131"/>
            <a:ext cx="2686050" cy="586446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695582" y="5962650"/>
            <a:ext cx="2832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portfolio.html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831" y="0"/>
            <a:ext cx="2437269" cy="592455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614431" y="5934075"/>
            <a:ext cx="2832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portfolio.html</a:t>
            </a:r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1100" y="0"/>
            <a:ext cx="3390900" cy="685800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7303" y="2428875"/>
            <a:ext cx="1228725" cy="5334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00803" y="5943600"/>
            <a:ext cx="1944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사용 파일명 </a:t>
            </a:r>
            <a:r>
              <a:rPr lang="en-US" altLang="ko-KR" dirty="0" smtClean="0"/>
              <a:t>: 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872686" y="338276"/>
            <a:ext cx="40621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그 밖에 참고할 수 있는 </a:t>
            </a:r>
            <a:r>
              <a:rPr lang="en-US" altLang="ko-KR" b="1" dirty="0" smtClean="0"/>
              <a:t>form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4020261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7859" y="277046"/>
            <a:ext cx="4648200" cy="62579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313886" y="277046"/>
            <a:ext cx="37889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Canvas Component form</a:t>
            </a:r>
          </a:p>
          <a:p>
            <a:r>
              <a:rPr lang="ko-KR" altLang="en-US" b="1" dirty="0" smtClean="0"/>
              <a:t>각 필요한 </a:t>
            </a:r>
            <a:r>
              <a:rPr lang="en-US" altLang="ko-KR" b="1" dirty="0" smtClean="0"/>
              <a:t>form </a:t>
            </a:r>
            <a:r>
              <a:rPr lang="ko-KR" altLang="en-US" b="1" dirty="0" smtClean="0"/>
              <a:t>가져와서 쓰세요</a:t>
            </a:r>
            <a:r>
              <a:rPr lang="en-US" altLang="ko-KR" b="1" dirty="0" smtClean="0"/>
              <a:t> </a:t>
            </a:r>
            <a:endParaRPr lang="ko-KR" altLang="en-US" b="1" dirty="0"/>
          </a:p>
        </p:txBody>
      </p:sp>
      <p:cxnSp>
        <p:nvCxnSpPr>
          <p:cNvPr id="7" name="직선 화살표 연결선 6"/>
          <p:cNvCxnSpPr/>
          <p:nvPr/>
        </p:nvCxnSpPr>
        <p:spPr>
          <a:xfrm>
            <a:off x="798286" y="885372"/>
            <a:ext cx="3615077" cy="1720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86" y="3281590"/>
            <a:ext cx="6734628" cy="314823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8354" y="669369"/>
            <a:ext cx="1588576" cy="5760461"/>
          </a:xfrm>
          <a:prstGeom prst="rect">
            <a:avLst/>
          </a:prstGeom>
        </p:spPr>
      </p:pic>
      <p:pic>
        <p:nvPicPr>
          <p:cNvPr id="8194" name="Picture 2" descr="C:\Users\joyounghyeon76\Desktop\ererererrerer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3363" y="2951773"/>
            <a:ext cx="5708650" cy="38893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914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13886" y="277046"/>
            <a:ext cx="3645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Canvas Component form</a:t>
            </a:r>
          </a:p>
          <a:p>
            <a:r>
              <a:rPr lang="ko-KR" altLang="en-US" b="1" dirty="0" smtClean="0"/>
              <a:t>각 필요한 </a:t>
            </a:r>
            <a:r>
              <a:rPr lang="en-US" altLang="ko-KR" b="1" dirty="0" smtClean="0"/>
              <a:t>form </a:t>
            </a:r>
            <a:r>
              <a:rPr lang="ko-KR" altLang="en-US" b="1" dirty="0" smtClean="0"/>
              <a:t>가져와서 쓰세요</a:t>
            </a:r>
            <a:r>
              <a:rPr lang="en-US" altLang="ko-KR" b="1" dirty="0" smtClean="0"/>
              <a:t> </a:t>
            </a:r>
            <a:endParaRPr lang="ko-KR" altLang="en-US"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519" y="1100387"/>
            <a:ext cx="7866573" cy="306053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276" y="4281119"/>
            <a:ext cx="1586476" cy="171744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0134" y="4337930"/>
            <a:ext cx="3423918" cy="1409849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4283449" y="5813895"/>
            <a:ext cx="14446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 smtClean="0"/>
              <a:t>navigation.html</a:t>
            </a:r>
            <a:endParaRPr lang="ko-KR" altLang="en-US" sz="1400" dirty="0"/>
          </a:p>
        </p:txBody>
      </p:sp>
      <p:sp>
        <p:nvSpPr>
          <p:cNvPr id="9" name="직사각형 8"/>
          <p:cNvSpPr/>
          <p:nvPr/>
        </p:nvSpPr>
        <p:spPr>
          <a:xfrm>
            <a:off x="313886" y="5998561"/>
            <a:ext cx="223362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 smtClean="0"/>
              <a:t>pagination-progress.html</a:t>
            </a:r>
            <a:endParaRPr lang="ko-KR" altLang="en-US" sz="1400" dirty="0"/>
          </a:p>
        </p:txBody>
      </p:sp>
      <p:sp>
        <p:nvSpPr>
          <p:cNvPr id="10" name="직사각형 9"/>
          <p:cNvSpPr/>
          <p:nvPr/>
        </p:nvSpPr>
        <p:spPr>
          <a:xfrm>
            <a:off x="8518402" y="5890839"/>
            <a:ext cx="235083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 smtClean="0"/>
              <a:t>tables.html</a:t>
            </a:r>
            <a:endParaRPr lang="en-US" altLang="ko-KR" sz="1400" dirty="0"/>
          </a:p>
          <a:p>
            <a:r>
              <a:rPr lang="ko-KR" altLang="en-US" sz="1400" dirty="0" smtClean="0"/>
              <a:t>component-datatable.html</a:t>
            </a:r>
            <a:endParaRPr lang="ko-KR" altLang="en-US" sz="1400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09816" y="3116365"/>
            <a:ext cx="4545578" cy="2631414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8192502" y="1689540"/>
            <a:ext cx="380649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 dirty="0" smtClean="0"/>
              <a:t>기본 </a:t>
            </a:r>
            <a:r>
              <a:rPr lang="en-US" altLang="ko-KR" sz="1400" b="1" dirty="0" smtClean="0"/>
              <a:t>page </a:t>
            </a:r>
            <a:r>
              <a:rPr lang="ko-KR" altLang="en-US" sz="1400" b="1" dirty="0" smtClean="0"/>
              <a:t>외에 다양한 </a:t>
            </a:r>
            <a:r>
              <a:rPr lang="en-US" altLang="ko-KR" sz="1400" b="1" dirty="0" err="1" smtClean="0"/>
              <a:t>componen</a:t>
            </a:r>
            <a:r>
              <a:rPr lang="ko-KR" altLang="en-US" sz="1400" b="1" dirty="0" smtClean="0"/>
              <a:t>들이 있다</a:t>
            </a:r>
            <a:endParaRPr lang="en-US" altLang="ko-KR" sz="1400" b="1" dirty="0" smtClean="0"/>
          </a:p>
          <a:p>
            <a:r>
              <a:rPr lang="en-US" altLang="ko-KR" sz="1400" b="1" dirty="0" smtClean="0"/>
              <a:t>=&gt; SHORTCODE </a:t>
            </a:r>
            <a:r>
              <a:rPr lang="ko-KR" altLang="en-US" sz="1400" b="1" dirty="0" smtClean="0"/>
              <a:t>참고</a:t>
            </a:r>
            <a:r>
              <a:rPr lang="en-US" altLang="ko-KR" sz="1400" b="1" dirty="0" smtClean="0"/>
              <a:t>!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365838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214" y="1305474"/>
            <a:ext cx="6743700" cy="7239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70894" y="185876"/>
            <a:ext cx="1944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Header</a:t>
            </a:r>
            <a:endParaRPr lang="ko-KR" altLang="en-US" b="1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541" y="2262663"/>
            <a:ext cx="6784577" cy="90487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180" y="3232077"/>
            <a:ext cx="6825196" cy="187642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596266" y="5663281"/>
            <a:ext cx="28325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Menu style-2,7 &amp; header-light.html </a:t>
            </a:r>
            <a:endParaRPr lang="ko-KR" altLang="en-US" dirty="0"/>
          </a:p>
        </p:txBody>
      </p:sp>
      <p:cxnSp>
        <p:nvCxnSpPr>
          <p:cNvPr id="9" name="꺾인 연결선 8"/>
          <p:cNvCxnSpPr/>
          <p:nvPr/>
        </p:nvCxnSpPr>
        <p:spPr>
          <a:xfrm>
            <a:off x="4596266" y="1749287"/>
            <a:ext cx="1907901" cy="95415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078859" y="5697878"/>
            <a:ext cx="1944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사용 파일명 </a:t>
            </a:r>
            <a:r>
              <a:rPr lang="en-US" altLang="ko-KR" dirty="0" smtClean="0"/>
              <a:t>: </a:t>
            </a:r>
            <a:endParaRPr lang="ko-KR" alt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6352" y="250679"/>
            <a:ext cx="2667000" cy="29813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9015439" y="5697878"/>
            <a:ext cx="28325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App </a:t>
            </a:r>
            <a:r>
              <a:rPr lang="ko-KR" altLang="en-US" dirty="0" smtClean="0"/>
              <a:t>화면 </a:t>
            </a:r>
            <a:r>
              <a:rPr lang="en-US" altLang="ko-KR" dirty="0" smtClean="0"/>
              <a:t>header </a:t>
            </a:r>
            <a:r>
              <a:rPr lang="ko-KR" altLang="en-US" dirty="0" smtClean="0"/>
              <a:t>모양</a:t>
            </a:r>
            <a:r>
              <a:rPr lang="en-US" altLang="ko-KR" dirty="0" smtClean="0"/>
              <a:t>Intro.html </a:t>
            </a:r>
            <a:r>
              <a:rPr lang="ko-KR" altLang="en-US" dirty="0" smtClean="0"/>
              <a:t>가능하면 적용 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7498032" y="5697878"/>
            <a:ext cx="1944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사용 파일명 </a:t>
            </a:r>
            <a:r>
              <a:rPr lang="en-US" altLang="ko-KR" dirty="0" smtClean="0"/>
              <a:t>: </a:t>
            </a:r>
            <a:endParaRPr lang="ko-KR" altLang="en-US" dirty="0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8640" y="2262663"/>
            <a:ext cx="2667000" cy="273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3" name="구부러진 연결선 12"/>
          <p:cNvCxnSpPr/>
          <p:nvPr/>
        </p:nvCxnSpPr>
        <p:spPr>
          <a:xfrm>
            <a:off x="8470489" y="699247"/>
            <a:ext cx="2161651" cy="168536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348087" y="1324570"/>
            <a:ext cx="28325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이쪽 검색은 전체 사이트 정보에 대한 검색이다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03645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20287" y="185876"/>
            <a:ext cx="1944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Footer </a:t>
            </a:r>
            <a:endParaRPr lang="ko-KR" alt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4520066" y="5644045"/>
            <a:ext cx="2832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Footer-2.html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93293"/>
            <a:ext cx="12192000" cy="434889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909042" y="5644045"/>
            <a:ext cx="1944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사용 파일명 </a:t>
            </a:r>
            <a:r>
              <a:rPr lang="en-US" altLang="ko-KR" dirty="0" smtClean="0"/>
              <a:t>: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22311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803" y="555208"/>
            <a:ext cx="2391882" cy="192329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20287" y="185876"/>
            <a:ext cx="2238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로그인 화면</a:t>
            </a:r>
            <a:r>
              <a:rPr lang="en-US" altLang="ko-KR" b="1" dirty="0" smtClean="0"/>
              <a:t>(</a:t>
            </a:r>
            <a:r>
              <a:rPr lang="ko-KR" altLang="en-US" b="1" dirty="0" smtClean="0"/>
              <a:t>기존</a:t>
            </a:r>
            <a:r>
              <a:rPr lang="en-US" altLang="ko-KR" b="1" dirty="0" smtClean="0"/>
              <a:t>)</a:t>
            </a:r>
            <a:endParaRPr lang="ko-KR" altLang="en-US" b="1" dirty="0"/>
          </a:p>
        </p:txBody>
      </p:sp>
      <p:sp>
        <p:nvSpPr>
          <p:cNvPr id="5" name="TextBox 4"/>
          <p:cNvSpPr txBox="1"/>
          <p:nvPr/>
        </p:nvSpPr>
        <p:spPr>
          <a:xfrm>
            <a:off x="5539030" y="6093519"/>
            <a:ext cx="2385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login-register-2.html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803" y="2478505"/>
            <a:ext cx="2391882" cy="120015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045510" y="6093519"/>
            <a:ext cx="1944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사용 파일명 </a:t>
            </a:r>
            <a:r>
              <a:rPr lang="en-US" altLang="ko-KR" dirty="0" smtClean="0"/>
              <a:t>: </a:t>
            </a:r>
            <a:endParaRPr lang="ko-KR" altLang="en-US" dirty="0"/>
          </a:p>
        </p:txBody>
      </p:sp>
      <p:cxnSp>
        <p:nvCxnSpPr>
          <p:cNvPr id="10" name="직선 화살표 연결선 9"/>
          <p:cNvCxnSpPr/>
          <p:nvPr/>
        </p:nvCxnSpPr>
        <p:spPr>
          <a:xfrm flipV="1">
            <a:off x="3155576" y="1981201"/>
            <a:ext cx="889934" cy="896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3623" y="185876"/>
            <a:ext cx="7286142" cy="3646653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7200078" y="1490757"/>
            <a:ext cx="2214266" cy="490444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/>
              <a:t>facebook</a:t>
            </a:r>
            <a:endParaRPr lang="en-US" altLang="ko-KR" dirty="0" smtClean="0"/>
          </a:p>
        </p:txBody>
      </p:sp>
      <p:sp>
        <p:nvSpPr>
          <p:cNvPr id="12" name="직사각형 11"/>
          <p:cNvSpPr/>
          <p:nvPr/>
        </p:nvSpPr>
        <p:spPr>
          <a:xfrm>
            <a:off x="9534921" y="1518758"/>
            <a:ext cx="2214266" cy="490444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google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7200078" y="2171199"/>
            <a:ext cx="2214266" cy="490444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/>
              <a:t>naver</a:t>
            </a:r>
            <a:endParaRPr lang="en-US" altLang="ko-KR" dirty="0" smtClean="0"/>
          </a:p>
        </p:txBody>
      </p:sp>
      <p:sp>
        <p:nvSpPr>
          <p:cNvPr id="14" name="직사각형 13"/>
          <p:cNvSpPr/>
          <p:nvPr/>
        </p:nvSpPr>
        <p:spPr>
          <a:xfrm>
            <a:off x="9534921" y="2171199"/>
            <a:ext cx="2214266" cy="490444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카카오</a:t>
            </a:r>
            <a:endParaRPr lang="en-US" altLang="ko-KR" dirty="0" smtClean="0"/>
          </a:p>
        </p:txBody>
      </p:sp>
      <p:sp>
        <p:nvSpPr>
          <p:cNvPr id="15" name="직사각형 14"/>
          <p:cNvSpPr/>
          <p:nvPr/>
        </p:nvSpPr>
        <p:spPr>
          <a:xfrm>
            <a:off x="7119560" y="185876"/>
            <a:ext cx="3392063" cy="975014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SNS </a:t>
            </a:r>
            <a:r>
              <a:rPr lang="ko-KR" altLang="en-US" dirty="0" smtClean="0"/>
              <a:t>계정을 가지고 계신가요</a:t>
            </a:r>
            <a:r>
              <a:rPr lang="en-US" altLang="ko-KR" dirty="0" smtClean="0"/>
              <a:t>?</a:t>
            </a:r>
          </a:p>
          <a:p>
            <a:pPr algn="ctr"/>
            <a:endParaRPr lang="en-US" altLang="ko-KR" dirty="0" smtClean="0"/>
          </a:p>
          <a:p>
            <a:pPr algn="ctr"/>
            <a:r>
              <a:rPr lang="en-US" altLang="ko-KR" dirty="0" smtClean="0"/>
              <a:t>SNS </a:t>
            </a:r>
            <a:r>
              <a:rPr lang="ko-KR" altLang="en-US" dirty="0" smtClean="0"/>
              <a:t>로그인 </a:t>
            </a:r>
            <a:r>
              <a:rPr lang="ko-KR" altLang="en-US" dirty="0" err="1" smtClean="0"/>
              <a:t>ㄱㄱ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475357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872686" y="338276"/>
            <a:ext cx="4068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공통 </a:t>
            </a:r>
            <a:r>
              <a:rPr lang="en-US" altLang="ko-KR" b="1" dirty="0" smtClean="0"/>
              <a:t>- </a:t>
            </a:r>
            <a:r>
              <a:rPr lang="ko-KR" altLang="en-US" b="1" dirty="0" smtClean="0"/>
              <a:t>최근 본 시공사례조회</a:t>
            </a:r>
            <a:endParaRPr lang="ko-KR" alt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4940979" y="5933361"/>
            <a:ext cx="5363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blog-masonry-2.html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379304" y="5933361"/>
            <a:ext cx="1944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사용 파일명 </a:t>
            </a:r>
            <a:r>
              <a:rPr lang="en-US" altLang="ko-KR" dirty="0" smtClean="0"/>
              <a:t>: </a:t>
            </a:r>
            <a:endParaRPr lang="ko-KR" altLang="en-US" dirty="0"/>
          </a:p>
        </p:txBody>
      </p:sp>
      <p:cxnSp>
        <p:nvCxnSpPr>
          <p:cNvPr id="10" name="직선 화살표 연결선 9"/>
          <p:cNvCxnSpPr/>
          <p:nvPr/>
        </p:nvCxnSpPr>
        <p:spPr>
          <a:xfrm>
            <a:off x="4145573" y="3275872"/>
            <a:ext cx="1543061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8954" y="454974"/>
            <a:ext cx="5291312" cy="5251277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558507" y="1323993"/>
            <a:ext cx="3672408" cy="317051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3" name="그룹 12"/>
          <p:cNvGrpSpPr/>
          <p:nvPr/>
        </p:nvGrpSpPr>
        <p:grpSpPr>
          <a:xfrm>
            <a:off x="774531" y="1527771"/>
            <a:ext cx="3168352" cy="2811754"/>
            <a:chOff x="467544" y="1616554"/>
            <a:chExt cx="3168352" cy="1812446"/>
          </a:xfrm>
        </p:grpSpPr>
        <p:sp>
          <p:nvSpPr>
            <p:cNvPr id="14" name="직사각형 13"/>
            <p:cNvSpPr/>
            <p:nvPr/>
          </p:nvSpPr>
          <p:spPr>
            <a:xfrm>
              <a:off x="467544" y="1616554"/>
              <a:ext cx="3168352" cy="181244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611560" y="1700809"/>
              <a:ext cx="2880320" cy="669237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시공사진</a:t>
              </a:r>
              <a:endParaRPr lang="ko-KR" altLang="en-US" dirty="0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611560" y="2780928"/>
              <a:ext cx="2880320" cy="538180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 smtClean="0"/>
                <a:t>공사명</a:t>
              </a:r>
              <a:r>
                <a:rPr lang="en-US" altLang="ko-KR" dirty="0" smtClean="0"/>
                <a:t>, </a:t>
              </a:r>
              <a:r>
                <a:rPr lang="ko-KR" altLang="en-US" dirty="0" smtClean="0"/>
                <a:t>공사구분</a:t>
              </a:r>
              <a:r>
                <a:rPr lang="en-US" altLang="ko-KR" dirty="0" smtClean="0"/>
                <a:t>, </a:t>
              </a:r>
              <a:r>
                <a:rPr lang="ko-KR" altLang="en-US" dirty="0" smtClean="0"/>
                <a:t>공사지역</a:t>
              </a:r>
              <a:r>
                <a:rPr lang="en-US" altLang="ko-KR" dirty="0" smtClean="0"/>
                <a:t>, </a:t>
              </a:r>
              <a:r>
                <a:rPr lang="ko-KR" altLang="en-US" dirty="0" smtClean="0"/>
                <a:t>공사면적</a:t>
              </a:r>
              <a:endParaRPr lang="en-US" altLang="ko-KR" dirty="0" smtClean="0"/>
            </a:p>
          </p:txBody>
        </p:sp>
      </p:grpSp>
      <p:sp>
        <p:nvSpPr>
          <p:cNvPr id="17" name="직사각형 16"/>
          <p:cNvSpPr/>
          <p:nvPr/>
        </p:nvSpPr>
        <p:spPr>
          <a:xfrm>
            <a:off x="918547" y="2727624"/>
            <a:ext cx="2880320" cy="462494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공사명</a:t>
            </a:r>
            <a:endParaRPr lang="en-US" altLang="ko-KR" dirty="0" smtClean="0"/>
          </a:p>
        </p:txBody>
      </p:sp>
      <p:sp>
        <p:nvSpPr>
          <p:cNvPr id="18" name="직사각형 17"/>
          <p:cNvSpPr/>
          <p:nvPr/>
        </p:nvSpPr>
        <p:spPr>
          <a:xfrm>
            <a:off x="509239" y="4595434"/>
            <a:ext cx="372167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/>
              <a:t>쿠키나 로컬스토리지로 구현한다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(10</a:t>
            </a:r>
            <a:r>
              <a:rPr lang="ko-KR" altLang="en-US" dirty="0" smtClean="0"/>
              <a:t>개나 </a:t>
            </a:r>
            <a:r>
              <a:rPr lang="en-US" altLang="ko-KR" dirty="0" smtClean="0"/>
              <a:t>20</a:t>
            </a:r>
            <a:r>
              <a:rPr lang="ko-KR" altLang="en-US" dirty="0" smtClean="0"/>
              <a:t>개 단위로 최신 정보만 저장되게 한다</a:t>
            </a:r>
            <a:r>
              <a:rPr lang="en-US" altLang="ko-KR" dirty="0" smtClean="0"/>
              <a:t>.)</a:t>
            </a:r>
            <a:endParaRPr lang="ko-KR" altLang="en-US" dirty="0"/>
          </a:p>
        </p:txBody>
      </p:sp>
      <p:sp>
        <p:nvSpPr>
          <p:cNvPr id="19" name="직사각형 18"/>
          <p:cNvSpPr/>
          <p:nvPr/>
        </p:nvSpPr>
        <p:spPr>
          <a:xfrm>
            <a:off x="8408841" y="5493197"/>
            <a:ext cx="623840" cy="2130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smtClean="0"/>
              <a:t>삭제</a:t>
            </a:r>
            <a:endParaRPr lang="ko-KR" altLang="en-US" sz="1400" dirty="0"/>
          </a:p>
        </p:txBody>
      </p:sp>
      <p:sp>
        <p:nvSpPr>
          <p:cNvPr id="20" name="직사각형 19"/>
          <p:cNvSpPr/>
          <p:nvPr/>
        </p:nvSpPr>
        <p:spPr>
          <a:xfrm>
            <a:off x="10970486" y="5057099"/>
            <a:ext cx="623840" cy="2130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smtClean="0"/>
              <a:t>삭제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335831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2339</TotalTime>
  <Words>1431</Words>
  <Application>Microsoft Office PowerPoint</Application>
  <PresentationFormat>와이드스크린</PresentationFormat>
  <Paragraphs>421</Paragraphs>
  <Slides>36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36</vt:i4>
      </vt:variant>
    </vt:vector>
  </HeadingPairs>
  <TitlesOfParts>
    <vt:vector size="39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시공사례관리 – 시공사례입력/수정시 입력 내용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younghyeon Jo</dc:creator>
  <cp:lastModifiedBy>Seonho Kim</cp:lastModifiedBy>
  <cp:revision>69</cp:revision>
  <dcterms:created xsi:type="dcterms:W3CDTF">2016-10-04T06:42:25Z</dcterms:created>
  <dcterms:modified xsi:type="dcterms:W3CDTF">2016-11-15T06:42:57Z</dcterms:modified>
</cp:coreProperties>
</file>